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handoutMasterIdLst>
    <p:handoutMasterId r:id="rId36"/>
  </p:handoutMasterIdLst>
  <p:sldIdLst>
    <p:sldId id="454" r:id="rId2"/>
    <p:sldId id="827" r:id="rId3"/>
    <p:sldId id="848" r:id="rId4"/>
    <p:sldId id="864" r:id="rId5"/>
    <p:sldId id="829" r:id="rId6"/>
    <p:sldId id="830" r:id="rId7"/>
    <p:sldId id="821" r:id="rId8"/>
    <p:sldId id="849" r:id="rId9"/>
    <p:sldId id="831" r:id="rId10"/>
    <p:sldId id="841" r:id="rId11"/>
    <p:sldId id="840" r:id="rId12"/>
    <p:sldId id="862" r:id="rId13"/>
    <p:sldId id="860" r:id="rId14"/>
    <p:sldId id="842" r:id="rId15"/>
    <p:sldId id="828" r:id="rId16"/>
    <p:sldId id="846" r:id="rId17"/>
    <p:sldId id="833" r:id="rId18"/>
    <p:sldId id="834" r:id="rId19"/>
    <p:sldId id="835" r:id="rId20"/>
    <p:sldId id="845" r:id="rId21"/>
    <p:sldId id="847" r:id="rId22"/>
    <p:sldId id="863" r:id="rId23"/>
    <p:sldId id="865" r:id="rId24"/>
    <p:sldId id="866" r:id="rId25"/>
    <p:sldId id="839" r:id="rId26"/>
    <p:sldId id="857" r:id="rId27"/>
    <p:sldId id="856" r:id="rId28"/>
    <p:sldId id="853" r:id="rId29"/>
    <p:sldId id="858" r:id="rId30"/>
    <p:sldId id="859" r:id="rId31"/>
    <p:sldId id="854" r:id="rId32"/>
    <p:sldId id="861" r:id="rId33"/>
    <p:sldId id="783" r:id="rId34"/>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Palatino Linotype" panose="02040502050505030304" pitchFamily="18" charset="0"/>
        <a:ea typeface="+mn-ea"/>
        <a:cs typeface="+mn-cs"/>
      </a:defRPr>
    </a:lvl6pPr>
    <a:lvl7pPr marL="2743200" algn="l" defTabSz="914400" rtl="0" eaLnBrk="1" latinLnBrk="0" hangingPunct="1">
      <a:defRPr sz="1200" kern="1200">
        <a:solidFill>
          <a:schemeClr val="tx1"/>
        </a:solidFill>
        <a:latin typeface="Palatino Linotype" panose="02040502050505030304" pitchFamily="18" charset="0"/>
        <a:ea typeface="+mn-ea"/>
        <a:cs typeface="+mn-cs"/>
      </a:defRPr>
    </a:lvl7pPr>
    <a:lvl8pPr marL="3200400" algn="l" defTabSz="914400" rtl="0" eaLnBrk="1" latinLnBrk="0" hangingPunct="1">
      <a:defRPr sz="1200" kern="1200">
        <a:solidFill>
          <a:schemeClr val="tx1"/>
        </a:solidFill>
        <a:latin typeface="Palatino Linotype" panose="02040502050505030304" pitchFamily="18" charset="0"/>
        <a:ea typeface="+mn-ea"/>
        <a:cs typeface="+mn-cs"/>
      </a:defRPr>
    </a:lvl8pPr>
    <a:lvl9pPr marL="3657600" algn="l" defTabSz="914400" rtl="0" eaLnBrk="1" latinLnBrk="0" hangingPunct="1">
      <a:defRPr sz="1200"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9900"/>
    <a:srgbClr val="666699"/>
    <a:srgbClr val="3333CC"/>
    <a:srgbClr val="FFFF00"/>
    <a:srgbClr val="FF3300"/>
    <a:srgbClr val="0033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107" autoAdjust="0"/>
  </p:normalViewPr>
  <p:slideViewPr>
    <p:cSldViewPr>
      <p:cViewPr varScale="1">
        <p:scale>
          <a:sx n="84" d="100"/>
          <a:sy n="84" d="100"/>
        </p:scale>
        <p:origin x="1572" y="96"/>
      </p:cViewPr>
      <p:guideLst>
        <p:guide orient="horz" pos="2160"/>
        <p:guide pos="2880"/>
      </p:guideLst>
    </p:cSldViewPr>
  </p:slideViewPr>
  <p:outlineViewPr>
    <p:cViewPr>
      <p:scale>
        <a:sx n="33" d="100"/>
        <a:sy n="33" d="100"/>
      </p:scale>
      <p:origin x="0" y="44874"/>
    </p:cViewPr>
  </p:outlineViewPr>
  <p:notesTextViewPr>
    <p:cViewPr>
      <p:scale>
        <a:sx n="100" d="100"/>
        <a:sy n="100" d="100"/>
      </p:scale>
      <p:origin x="0" y="0"/>
    </p:cViewPr>
  </p:notesTextViewPr>
  <p:sorterViewPr>
    <p:cViewPr>
      <p:scale>
        <a:sx n="66" d="100"/>
        <a:sy n="66" d="100"/>
      </p:scale>
      <p:origin x="0" y="9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9C74BBF9-E507-468C-A9AF-2DBD9588F5DB}"/>
              </a:ext>
            </a:extLst>
          </p:cNvPr>
          <p:cNvSpPr>
            <a:spLocks noGrp="1" noChangeArrowheads="1"/>
          </p:cNvSpPr>
          <p:nvPr>
            <p:ph type="hdr" sz="quarter"/>
          </p:nvPr>
        </p:nvSpPr>
        <p:spPr bwMode="auto">
          <a:xfrm>
            <a:off x="0" y="0"/>
            <a:ext cx="2928938"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50000"/>
              </a:spcBef>
              <a:defRPr/>
            </a:lvl1pPr>
          </a:lstStyle>
          <a:p>
            <a:pPr>
              <a:defRPr/>
            </a:pPr>
            <a:endParaRPr lang="el-GR"/>
          </a:p>
        </p:txBody>
      </p:sp>
      <p:sp>
        <p:nvSpPr>
          <p:cNvPr id="238595" name="Rectangle 3">
            <a:extLst>
              <a:ext uri="{FF2B5EF4-FFF2-40B4-BE49-F238E27FC236}">
                <a16:creationId xmlns:a16="http://schemas.microsoft.com/office/drawing/2014/main" id="{AA16304C-F07C-42EB-8DFB-C39C056B7CDB}"/>
              </a:ext>
            </a:extLst>
          </p:cNvPr>
          <p:cNvSpPr>
            <a:spLocks noGrp="1" noChangeArrowheads="1"/>
          </p:cNvSpPr>
          <p:nvPr>
            <p:ph type="dt" sz="quarter" idx="1"/>
          </p:nvPr>
        </p:nvSpPr>
        <p:spPr bwMode="auto">
          <a:xfrm>
            <a:off x="3806825" y="0"/>
            <a:ext cx="2928938"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a:lvl1pPr>
          </a:lstStyle>
          <a:p>
            <a:pPr>
              <a:defRPr/>
            </a:pPr>
            <a:endParaRPr lang="el-GR"/>
          </a:p>
        </p:txBody>
      </p:sp>
      <p:sp>
        <p:nvSpPr>
          <p:cNvPr id="238596" name="Rectangle 4">
            <a:extLst>
              <a:ext uri="{FF2B5EF4-FFF2-40B4-BE49-F238E27FC236}">
                <a16:creationId xmlns:a16="http://schemas.microsoft.com/office/drawing/2014/main" id="{68A9DAF7-7710-48E1-9D49-762D154881E3}"/>
              </a:ext>
            </a:extLst>
          </p:cNvPr>
          <p:cNvSpPr>
            <a:spLocks noGrp="1" noChangeArrowheads="1"/>
          </p:cNvSpPr>
          <p:nvPr>
            <p:ph type="ftr" sz="quarter" idx="2"/>
          </p:nvPr>
        </p:nvSpPr>
        <p:spPr bwMode="auto">
          <a:xfrm>
            <a:off x="0" y="9380538"/>
            <a:ext cx="2928938"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50000"/>
              </a:spcBef>
              <a:defRPr/>
            </a:lvl1pPr>
          </a:lstStyle>
          <a:p>
            <a:pPr>
              <a:defRPr/>
            </a:pPr>
            <a:endParaRPr lang="el-GR"/>
          </a:p>
        </p:txBody>
      </p:sp>
      <p:sp>
        <p:nvSpPr>
          <p:cNvPr id="238597" name="Rectangle 5">
            <a:extLst>
              <a:ext uri="{FF2B5EF4-FFF2-40B4-BE49-F238E27FC236}">
                <a16:creationId xmlns:a16="http://schemas.microsoft.com/office/drawing/2014/main" id="{10960FF9-9EBE-497C-BBAF-121BFC83DC4E}"/>
              </a:ext>
            </a:extLst>
          </p:cNvPr>
          <p:cNvSpPr>
            <a:spLocks noGrp="1" noChangeArrowheads="1"/>
          </p:cNvSpPr>
          <p:nvPr>
            <p:ph type="sldNum" sz="quarter" idx="3"/>
          </p:nvPr>
        </p:nvSpPr>
        <p:spPr bwMode="auto">
          <a:xfrm>
            <a:off x="3806825" y="9380538"/>
            <a:ext cx="2928938"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a:lvl1pPr>
          </a:lstStyle>
          <a:p>
            <a:pPr>
              <a:defRPr/>
            </a:pPr>
            <a:fld id="{C7B045FC-D2B6-4B7C-8430-32C2D85C4B0C}" type="slidenum">
              <a:rPr lang="el-GR" altLang="el-GR"/>
              <a:pPr>
                <a:defRPr/>
              </a:pPr>
              <a:t>‹#›</a:t>
            </a:fld>
            <a:endParaRPr lang="el-GR"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FCBF1C0-F6FD-43B4-856C-8997D674FBF3}"/>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5" name="Rectangle 3">
            <a:extLst>
              <a:ext uri="{FF2B5EF4-FFF2-40B4-BE49-F238E27FC236}">
                <a16:creationId xmlns:a16="http://schemas.microsoft.com/office/drawing/2014/main" id="{39D8DEA9-D486-4E00-B202-FDBC72204ECF}"/>
              </a:ext>
            </a:extLst>
          </p:cNvPr>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a:latin typeface="Arial" charset="0"/>
              </a:defRPr>
            </a:lvl1pPr>
          </a:lstStyle>
          <a:p>
            <a:pPr>
              <a:defRPr/>
            </a:pPr>
            <a:endParaRPr lang="en-US"/>
          </a:p>
        </p:txBody>
      </p:sp>
      <p:sp>
        <p:nvSpPr>
          <p:cNvPr id="3076" name="Rectangle 4">
            <a:extLst>
              <a:ext uri="{FF2B5EF4-FFF2-40B4-BE49-F238E27FC236}">
                <a16:creationId xmlns:a16="http://schemas.microsoft.com/office/drawing/2014/main" id="{9747ECBA-C35D-4C91-8074-4D42696F21F3}"/>
              </a:ext>
            </a:extLst>
          </p:cNvPr>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946B711A-9F56-4749-B6BB-AE151B562A6B}"/>
              </a:ext>
            </a:extLst>
          </p:cNvPr>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6CC5C931-FB67-4EE2-88C6-ABF586FA1D79}"/>
              </a:ext>
            </a:extLst>
          </p:cNvPr>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9" name="Rectangle 7">
            <a:extLst>
              <a:ext uri="{FF2B5EF4-FFF2-40B4-BE49-F238E27FC236}">
                <a16:creationId xmlns:a16="http://schemas.microsoft.com/office/drawing/2014/main" id="{C27F94F8-793D-42C2-9023-A542C715DB99}"/>
              </a:ext>
            </a:extLst>
          </p:cNvPr>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a:latin typeface="Arial" panose="020B0604020202020204" pitchFamily="34" charset="0"/>
              </a:defRPr>
            </a:lvl1pPr>
          </a:lstStyle>
          <a:p>
            <a:pPr>
              <a:defRPr/>
            </a:pPr>
            <a:fld id="{D7D8DC8A-4254-41AC-A6C1-DB764EC080E7}" type="slidenum">
              <a:rPr lang="en-US" altLang="el-GR"/>
              <a:pPr>
                <a:defRPr/>
              </a:pPr>
              <a:t>‹#›</a:t>
            </a:fld>
            <a:endParaRPr lang="en-US" altLang="el-GR"/>
          </a:p>
        </p:txBody>
      </p:sp>
    </p:spTree>
    <p:extLst>
      <p:ext uri="{BB962C8B-B14F-4D97-AF65-F5344CB8AC3E}">
        <p14:creationId xmlns:p14="http://schemas.microsoft.com/office/powerpoint/2010/main" val="65263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defRPr sz="1200">
                <a:solidFill>
                  <a:schemeClr val="tx1"/>
                </a:solidFill>
                <a:latin typeface="Palatino Linotype" pitchFamily="18" charset="0"/>
              </a:defRPr>
            </a:lvl1pPr>
            <a:lvl2pPr marL="742950" indent="-285750" defTabSz="882650" eaLnBrk="0" hangingPunct="0">
              <a:defRPr sz="1200">
                <a:solidFill>
                  <a:schemeClr val="tx1"/>
                </a:solidFill>
                <a:latin typeface="Palatino Linotype" pitchFamily="18" charset="0"/>
              </a:defRPr>
            </a:lvl2pPr>
            <a:lvl3pPr marL="1143000" indent="-228600" defTabSz="882650" eaLnBrk="0" hangingPunct="0">
              <a:defRPr sz="1200">
                <a:solidFill>
                  <a:schemeClr val="tx1"/>
                </a:solidFill>
                <a:latin typeface="Palatino Linotype" pitchFamily="18" charset="0"/>
              </a:defRPr>
            </a:lvl3pPr>
            <a:lvl4pPr marL="1600200" indent="-228600" defTabSz="882650" eaLnBrk="0" hangingPunct="0">
              <a:defRPr sz="1200">
                <a:solidFill>
                  <a:schemeClr val="tx1"/>
                </a:solidFill>
                <a:latin typeface="Palatino Linotype" pitchFamily="18" charset="0"/>
              </a:defRPr>
            </a:lvl4pPr>
            <a:lvl5pPr marL="2057400" indent="-228600" defTabSz="882650" eaLnBrk="0" hangingPunct="0">
              <a:defRPr sz="1200">
                <a:solidFill>
                  <a:schemeClr val="tx1"/>
                </a:solidFill>
                <a:latin typeface="Palatino Linotype" pitchFamily="18" charset="0"/>
              </a:defRPr>
            </a:lvl5pPr>
            <a:lvl6pPr marL="2514600" indent="-228600" defTabSz="882650" eaLnBrk="0" fontAlgn="base" hangingPunct="0">
              <a:spcBef>
                <a:spcPct val="0"/>
              </a:spcBef>
              <a:spcAft>
                <a:spcPct val="0"/>
              </a:spcAft>
              <a:defRPr sz="1200">
                <a:solidFill>
                  <a:schemeClr val="tx1"/>
                </a:solidFill>
                <a:latin typeface="Palatino Linotype" pitchFamily="18" charset="0"/>
              </a:defRPr>
            </a:lvl6pPr>
            <a:lvl7pPr marL="2971800" indent="-228600" defTabSz="882650" eaLnBrk="0" fontAlgn="base" hangingPunct="0">
              <a:spcBef>
                <a:spcPct val="0"/>
              </a:spcBef>
              <a:spcAft>
                <a:spcPct val="0"/>
              </a:spcAft>
              <a:defRPr sz="1200">
                <a:solidFill>
                  <a:schemeClr val="tx1"/>
                </a:solidFill>
                <a:latin typeface="Palatino Linotype" pitchFamily="18" charset="0"/>
              </a:defRPr>
            </a:lvl7pPr>
            <a:lvl8pPr marL="3429000" indent="-228600" defTabSz="882650" eaLnBrk="0" fontAlgn="base" hangingPunct="0">
              <a:spcBef>
                <a:spcPct val="0"/>
              </a:spcBef>
              <a:spcAft>
                <a:spcPct val="0"/>
              </a:spcAft>
              <a:defRPr sz="1200">
                <a:solidFill>
                  <a:schemeClr val="tx1"/>
                </a:solidFill>
                <a:latin typeface="Palatino Linotype" pitchFamily="18" charset="0"/>
              </a:defRPr>
            </a:lvl8pPr>
            <a:lvl9pPr marL="3886200" indent="-228600" defTabSz="882650" eaLnBrk="0" fontAlgn="base" hangingPunct="0">
              <a:spcBef>
                <a:spcPct val="0"/>
              </a:spcBef>
              <a:spcAft>
                <a:spcPct val="0"/>
              </a:spcAft>
              <a:defRPr sz="1200">
                <a:solidFill>
                  <a:schemeClr val="tx1"/>
                </a:solidFill>
                <a:latin typeface="Palatino Linotype" pitchFamily="18" charset="0"/>
              </a:defRPr>
            </a:lvl9pPr>
          </a:lstStyle>
          <a:p>
            <a:pPr eaLnBrk="1" hangingPunct="1"/>
            <a:fld id="{1069237E-8806-47FC-9295-70BE99B91FE8}" type="slidenum">
              <a:rPr lang="en-US" altLang="el-GR" sz="1100" smtClean="0">
                <a:latin typeface="Arial" charset="0"/>
              </a:rPr>
              <a:pPr eaLnBrk="1" hangingPunct="1"/>
              <a:t>1</a:t>
            </a:fld>
            <a:endParaRPr lang="en-US" altLang="el-GR" sz="1100">
              <a:latin typeface="Arial" charset="0"/>
            </a:endParaRPr>
          </a:p>
        </p:txBody>
      </p:sp>
      <p:sp>
        <p:nvSpPr>
          <p:cNvPr id="26627" name="Rectangle 2"/>
          <p:cNvSpPr>
            <a:spLocks noGrp="1" noRot="1" noChangeAspect="1" noChangeArrowheads="1" noTextEdit="1"/>
          </p:cNvSpPr>
          <p:nvPr>
            <p:ph type="sldImg"/>
          </p:nvPr>
        </p:nvSpPr>
        <p:spPr>
          <a:xfrm>
            <a:off x="901700" y="739775"/>
            <a:ext cx="4932363" cy="3700463"/>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11</a:t>
            </a:fld>
            <a:endParaRPr lang="en-US" altLang="el-GR"/>
          </a:p>
        </p:txBody>
      </p:sp>
    </p:spTree>
    <p:extLst>
      <p:ext uri="{BB962C8B-B14F-4D97-AF65-F5344CB8AC3E}">
        <p14:creationId xmlns:p14="http://schemas.microsoft.com/office/powerpoint/2010/main" val="117668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12</a:t>
            </a:fld>
            <a:endParaRPr lang="en-US" altLang="el-GR"/>
          </a:p>
        </p:txBody>
      </p:sp>
    </p:spTree>
    <p:extLst>
      <p:ext uri="{BB962C8B-B14F-4D97-AF65-F5344CB8AC3E}">
        <p14:creationId xmlns:p14="http://schemas.microsoft.com/office/powerpoint/2010/main" val="396885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13</a:t>
            </a:fld>
            <a:endParaRPr lang="en-US" altLang="el-GR"/>
          </a:p>
        </p:txBody>
      </p:sp>
    </p:spTree>
    <p:extLst>
      <p:ext uri="{BB962C8B-B14F-4D97-AF65-F5344CB8AC3E}">
        <p14:creationId xmlns:p14="http://schemas.microsoft.com/office/powerpoint/2010/main" val="273100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14</a:t>
            </a:fld>
            <a:endParaRPr lang="en-US" altLang="el-GR"/>
          </a:p>
        </p:txBody>
      </p:sp>
    </p:spTree>
    <p:extLst>
      <p:ext uri="{BB962C8B-B14F-4D97-AF65-F5344CB8AC3E}">
        <p14:creationId xmlns:p14="http://schemas.microsoft.com/office/powerpoint/2010/main" val="381663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15</a:t>
            </a:fld>
            <a:endParaRPr lang="en-US" altLang="el-GR"/>
          </a:p>
        </p:txBody>
      </p:sp>
    </p:spTree>
    <p:extLst>
      <p:ext uri="{BB962C8B-B14F-4D97-AF65-F5344CB8AC3E}">
        <p14:creationId xmlns:p14="http://schemas.microsoft.com/office/powerpoint/2010/main" val="78869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16</a:t>
            </a:fld>
            <a:endParaRPr lang="en-US" altLang="el-GR"/>
          </a:p>
        </p:txBody>
      </p:sp>
    </p:spTree>
    <p:extLst>
      <p:ext uri="{BB962C8B-B14F-4D97-AF65-F5344CB8AC3E}">
        <p14:creationId xmlns:p14="http://schemas.microsoft.com/office/powerpoint/2010/main" val="4258934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17</a:t>
            </a:fld>
            <a:endParaRPr lang="en-US" altLang="el-GR"/>
          </a:p>
        </p:txBody>
      </p:sp>
    </p:spTree>
    <p:extLst>
      <p:ext uri="{BB962C8B-B14F-4D97-AF65-F5344CB8AC3E}">
        <p14:creationId xmlns:p14="http://schemas.microsoft.com/office/powerpoint/2010/main" val="116188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18</a:t>
            </a:fld>
            <a:endParaRPr lang="en-US" altLang="el-GR"/>
          </a:p>
        </p:txBody>
      </p:sp>
    </p:spTree>
    <p:extLst>
      <p:ext uri="{BB962C8B-B14F-4D97-AF65-F5344CB8AC3E}">
        <p14:creationId xmlns:p14="http://schemas.microsoft.com/office/powerpoint/2010/main" val="267573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19</a:t>
            </a:fld>
            <a:endParaRPr lang="en-US" altLang="el-GR"/>
          </a:p>
        </p:txBody>
      </p:sp>
    </p:spTree>
    <p:extLst>
      <p:ext uri="{BB962C8B-B14F-4D97-AF65-F5344CB8AC3E}">
        <p14:creationId xmlns:p14="http://schemas.microsoft.com/office/powerpoint/2010/main" val="3793791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20</a:t>
            </a:fld>
            <a:endParaRPr lang="en-US" altLang="el-GR"/>
          </a:p>
        </p:txBody>
      </p:sp>
    </p:spTree>
    <p:extLst>
      <p:ext uri="{BB962C8B-B14F-4D97-AF65-F5344CB8AC3E}">
        <p14:creationId xmlns:p14="http://schemas.microsoft.com/office/powerpoint/2010/main" val="200474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3</a:t>
            </a:fld>
            <a:endParaRPr lang="en-US" altLang="el-GR"/>
          </a:p>
        </p:txBody>
      </p:sp>
    </p:spTree>
    <p:extLst>
      <p:ext uri="{BB962C8B-B14F-4D97-AF65-F5344CB8AC3E}">
        <p14:creationId xmlns:p14="http://schemas.microsoft.com/office/powerpoint/2010/main" val="281066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21</a:t>
            </a:fld>
            <a:endParaRPr lang="en-US" altLang="el-GR"/>
          </a:p>
        </p:txBody>
      </p:sp>
    </p:spTree>
    <p:extLst>
      <p:ext uri="{BB962C8B-B14F-4D97-AF65-F5344CB8AC3E}">
        <p14:creationId xmlns:p14="http://schemas.microsoft.com/office/powerpoint/2010/main" val="3594563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22</a:t>
            </a:fld>
            <a:endParaRPr lang="en-US" altLang="el-GR"/>
          </a:p>
        </p:txBody>
      </p:sp>
    </p:spTree>
    <p:extLst>
      <p:ext uri="{BB962C8B-B14F-4D97-AF65-F5344CB8AC3E}">
        <p14:creationId xmlns:p14="http://schemas.microsoft.com/office/powerpoint/2010/main" val="286936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23</a:t>
            </a:fld>
            <a:endParaRPr lang="en-US" altLang="el-GR"/>
          </a:p>
        </p:txBody>
      </p:sp>
    </p:spTree>
    <p:extLst>
      <p:ext uri="{BB962C8B-B14F-4D97-AF65-F5344CB8AC3E}">
        <p14:creationId xmlns:p14="http://schemas.microsoft.com/office/powerpoint/2010/main" val="1973091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24</a:t>
            </a:fld>
            <a:endParaRPr lang="en-US" altLang="el-GR"/>
          </a:p>
        </p:txBody>
      </p:sp>
    </p:spTree>
    <p:extLst>
      <p:ext uri="{BB962C8B-B14F-4D97-AF65-F5344CB8AC3E}">
        <p14:creationId xmlns:p14="http://schemas.microsoft.com/office/powerpoint/2010/main" val="348711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25</a:t>
            </a:fld>
            <a:endParaRPr lang="en-US" altLang="el-GR"/>
          </a:p>
        </p:txBody>
      </p:sp>
    </p:spTree>
    <p:extLst>
      <p:ext uri="{BB962C8B-B14F-4D97-AF65-F5344CB8AC3E}">
        <p14:creationId xmlns:p14="http://schemas.microsoft.com/office/powerpoint/2010/main" val="3953003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26</a:t>
            </a:fld>
            <a:endParaRPr lang="en-US" altLang="el-GR"/>
          </a:p>
        </p:txBody>
      </p:sp>
    </p:spTree>
    <p:extLst>
      <p:ext uri="{BB962C8B-B14F-4D97-AF65-F5344CB8AC3E}">
        <p14:creationId xmlns:p14="http://schemas.microsoft.com/office/powerpoint/2010/main" val="2543326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27</a:t>
            </a:fld>
            <a:endParaRPr lang="en-US" altLang="el-GR"/>
          </a:p>
        </p:txBody>
      </p:sp>
    </p:spTree>
    <p:extLst>
      <p:ext uri="{BB962C8B-B14F-4D97-AF65-F5344CB8AC3E}">
        <p14:creationId xmlns:p14="http://schemas.microsoft.com/office/powerpoint/2010/main" val="174811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28</a:t>
            </a:fld>
            <a:endParaRPr lang="en-US" altLang="el-GR"/>
          </a:p>
        </p:txBody>
      </p:sp>
    </p:spTree>
    <p:extLst>
      <p:ext uri="{BB962C8B-B14F-4D97-AF65-F5344CB8AC3E}">
        <p14:creationId xmlns:p14="http://schemas.microsoft.com/office/powerpoint/2010/main" val="2451437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29</a:t>
            </a:fld>
            <a:endParaRPr lang="en-US" altLang="el-GR"/>
          </a:p>
        </p:txBody>
      </p:sp>
    </p:spTree>
    <p:extLst>
      <p:ext uri="{BB962C8B-B14F-4D97-AF65-F5344CB8AC3E}">
        <p14:creationId xmlns:p14="http://schemas.microsoft.com/office/powerpoint/2010/main" val="2664562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30</a:t>
            </a:fld>
            <a:endParaRPr lang="en-US" altLang="el-GR"/>
          </a:p>
        </p:txBody>
      </p:sp>
    </p:spTree>
    <p:extLst>
      <p:ext uri="{BB962C8B-B14F-4D97-AF65-F5344CB8AC3E}">
        <p14:creationId xmlns:p14="http://schemas.microsoft.com/office/powerpoint/2010/main" val="36314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4</a:t>
            </a:fld>
            <a:endParaRPr lang="en-US" altLang="el-GR"/>
          </a:p>
        </p:txBody>
      </p:sp>
    </p:spTree>
    <p:extLst>
      <p:ext uri="{BB962C8B-B14F-4D97-AF65-F5344CB8AC3E}">
        <p14:creationId xmlns:p14="http://schemas.microsoft.com/office/powerpoint/2010/main" val="2975327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31</a:t>
            </a:fld>
            <a:endParaRPr lang="en-US" altLang="el-GR"/>
          </a:p>
        </p:txBody>
      </p:sp>
    </p:spTree>
    <p:extLst>
      <p:ext uri="{BB962C8B-B14F-4D97-AF65-F5344CB8AC3E}">
        <p14:creationId xmlns:p14="http://schemas.microsoft.com/office/powerpoint/2010/main" val="3074847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32</a:t>
            </a:fld>
            <a:endParaRPr lang="en-US" altLang="el-GR"/>
          </a:p>
        </p:txBody>
      </p:sp>
    </p:spTree>
    <p:extLst>
      <p:ext uri="{BB962C8B-B14F-4D97-AF65-F5344CB8AC3E}">
        <p14:creationId xmlns:p14="http://schemas.microsoft.com/office/powerpoint/2010/main" val="1724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5</a:t>
            </a:fld>
            <a:endParaRPr lang="en-US" altLang="el-GR"/>
          </a:p>
        </p:txBody>
      </p:sp>
    </p:spTree>
    <p:extLst>
      <p:ext uri="{BB962C8B-B14F-4D97-AF65-F5344CB8AC3E}">
        <p14:creationId xmlns:p14="http://schemas.microsoft.com/office/powerpoint/2010/main" val="279896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6</a:t>
            </a:fld>
            <a:endParaRPr lang="en-US" altLang="el-GR"/>
          </a:p>
        </p:txBody>
      </p:sp>
    </p:spTree>
    <p:extLst>
      <p:ext uri="{BB962C8B-B14F-4D97-AF65-F5344CB8AC3E}">
        <p14:creationId xmlns:p14="http://schemas.microsoft.com/office/powerpoint/2010/main" val="44695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7</a:t>
            </a:fld>
            <a:endParaRPr lang="en-US" altLang="el-GR"/>
          </a:p>
        </p:txBody>
      </p:sp>
    </p:spTree>
    <p:extLst>
      <p:ext uri="{BB962C8B-B14F-4D97-AF65-F5344CB8AC3E}">
        <p14:creationId xmlns:p14="http://schemas.microsoft.com/office/powerpoint/2010/main" val="337611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8</a:t>
            </a:fld>
            <a:endParaRPr lang="en-US" altLang="el-GR"/>
          </a:p>
        </p:txBody>
      </p:sp>
    </p:spTree>
    <p:extLst>
      <p:ext uri="{BB962C8B-B14F-4D97-AF65-F5344CB8AC3E}">
        <p14:creationId xmlns:p14="http://schemas.microsoft.com/office/powerpoint/2010/main" val="48867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9</a:t>
            </a:fld>
            <a:endParaRPr lang="en-US" altLang="el-GR"/>
          </a:p>
        </p:txBody>
      </p:sp>
    </p:spTree>
    <p:extLst>
      <p:ext uri="{BB962C8B-B14F-4D97-AF65-F5344CB8AC3E}">
        <p14:creationId xmlns:p14="http://schemas.microsoft.com/office/powerpoint/2010/main" val="215363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D7D8DC8A-4254-41AC-A6C1-DB764EC080E7}" type="slidenum">
              <a:rPr lang="en-US" altLang="el-GR" smtClean="0"/>
              <a:pPr>
                <a:defRPr/>
              </a:pPr>
              <a:t>10</a:t>
            </a:fld>
            <a:endParaRPr lang="en-US" altLang="el-GR"/>
          </a:p>
        </p:txBody>
      </p:sp>
    </p:spTree>
    <p:extLst>
      <p:ext uri="{BB962C8B-B14F-4D97-AF65-F5344CB8AC3E}">
        <p14:creationId xmlns:p14="http://schemas.microsoft.com/office/powerpoint/2010/main" val="169450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a:extLst>
              <a:ext uri="{FF2B5EF4-FFF2-40B4-BE49-F238E27FC236}">
                <a16:creationId xmlns:a16="http://schemas.microsoft.com/office/drawing/2014/main" id="{E199BF15-FA47-41A9-B6AE-8FF23903B2D4}"/>
              </a:ext>
            </a:extLst>
          </p:cNvPr>
          <p:cNvSpPr>
            <a:spLocks noChangeArrowheads="1"/>
          </p:cNvSpPr>
          <p:nvPr/>
        </p:nvSpPr>
        <p:spPr bwMode="auto">
          <a:xfrm>
            <a:off x="228600" y="3733800"/>
            <a:ext cx="2870200" cy="2016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a:spcBef>
                <a:spcPct val="50000"/>
              </a:spcBef>
              <a:defRPr/>
            </a:pPr>
            <a:endParaRPr lang="el-GR" altLang="el-GR"/>
          </a:p>
        </p:txBody>
      </p:sp>
      <p:sp>
        <p:nvSpPr>
          <p:cNvPr id="3" name="Rectangle 9" descr="Orange bar">
            <a:extLst>
              <a:ext uri="{FF2B5EF4-FFF2-40B4-BE49-F238E27FC236}">
                <a16:creationId xmlns:a16="http://schemas.microsoft.com/office/drawing/2014/main" id="{743238D1-21ED-4051-8C8C-D482CDCE76BA}"/>
              </a:ext>
            </a:extLst>
          </p:cNvPr>
          <p:cNvSpPr>
            <a:spLocks noChangeArrowheads="1"/>
          </p:cNvSpPr>
          <p:nvPr/>
        </p:nvSpPr>
        <p:spPr bwMode="auto">
          <a:xfrm>
            <a:off x="3048000" y="3733800"/>
            <a:ext cx="2870200" cy="201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a:spcBef>
                <a:spcPct val="50000"/>
              </a:spcBef>
              <a:defRPr/>
            </a:pPr>
            <a:endParaRPr lang="el-GR" altLang="el-GR"/>
          </a:p>
        </p:txBody>
      </p:sp>
      <p:sp>
        <p:nvSpPr>
          <p:cNvPr id="4" name="Rectangle 10" descr="Slate bar">
            <a:extLst>
              <a:ext uri="{FF2B5EF4-FFF2-40B4-BE49-F238E27FC236}">
                <a16:creationId xmlns:a16="http://schemas.microsoft.com/office/drawing/2014/main" id="{B1DD60DC-F05F-47AD-AB08-3BD5B96B0960}"/>
              </a:ext>
            </a:extLst>
          </p:cNvPr>
          <p:cNvSpPr>
            <a:spLocks noChangeArrowheads="1"/>
          </p:cNvSpPr>
          <p:nvPr/>
        </p:nvSpPr>
        <p:spPr bwMode="auto">
          <a:xfrm>
            <a:off x="5867400" y="3733800"/>
            <a:ext cx="2870200" cy="201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a:spcBef>
                <a:spcPct val="50000"/>
              </a:spcBef>
              <a:defRPr/>
            </a:pPr>
            <a:endParaRPr lang="el-GR" altLang="el-GR" b="1" u="sng"/>
          </a:p>
        </p:txBody>
      </p:sp>
    </p:spTree>
    <p:extLst>
      <p:ext uri="{BB962C8B-B14F-4D97-AF65-F5344CB8AC3E}">
        <p14:creationId xmlns:p14="http://schemas.microsoft.com/office/powerpoint/2010/main" val="56096127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11C8A3FD-24E6-46EE-8957-A3A4195422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366B51-3868-486B-B482-6E3D4036F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AF7C61-B8B9-4C5C-BBEE-5E931B4934D9}"/>
              </a:ext>
            </a:extLst>
          </p:cNvPr>
          <p:cNvSpPr>
            <a:spLocks noGrp="1" noChangeArrowheads="1"/>
          </p:cNvSpPr>
          <p:nvPr>
            <p:ph type="sldNum" sz="quarter" idx="12"/>
          </p:nvPr>
        </p:nvSpPr>
        <p:spPr>
          <a:ln/>
        </p:spPr>
        <p:txBody>
          <a:bodyPr/>
          <a:lstStyle>
            <a:lvl1pPr>
              <a:defRPr/>
            </a:lvl1pPr>
          </a:lstStyle>
          <a:p>
            <a:pPr>
              <a:defRPr/>
            </a:pPr>
            <a:fld id="{B1E86A99-E820-4708-B4D2-D07892A53287}" type="slidenum">
              <a:rPr lang="en-US" altLang="el-GR"/>
              <a:pPr>
                <a:defRPr/>
              </a:pPr>
              <a:t>‹#›</a:t>
            </a:fld>
            <a:endParaRPr lang="en-US" altLang="el-GR"/>
          </a:p>
        </p:txBody>
      </p:sp>
    </p:spTree>
    <p:extLst>
      <p:ext uri="{BB962C8B-B14F-4D97-AF65-F5344CB8AC3E}">
        <p14:creationId xmlns:p14="http://schemas.microsoft.com/office/powerpoint/2010/main" val="309509734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39F054BA-7C0E-432E-B108-4097199C6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3501F8-7F97-47DE-96A2-DFC7F7F0D5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A4C94C-0BB5-4B86-9A68-822F6CE6DBBE}"/>
              </a:ext>
            </a:extLst>
          </p:cNvPr>
          <p:cNvSpPr>
            <a:spLocks noGrp="1" noChangeArrowheads="1"/>
          </p:cNvSpPr>
          <p:nvPr>
            <p:ph type="sldNum" sz="quarter" idx="12"/>
          </p:nvPr>
        </p:nvSpPr>
        <p:spPr>
          <a:ln/>
        </p:spPr>
        <p:txBody>
          <a:bodyPr/>
          <a:lstStyle>
            <a:lvl1pPr>
              <a:defRPr/>
            </a:lvl1pPr>
          </a:lstStyle>
          <a:p>
            <a:pPr>
              <a:defRPr/>
            </a:pPr>
            <a:fld id="{665304B8-45F0-4A0F-ABF7-02B6AE5DFE0E}" type="slidenum">
              <a:rPr lang="en-US" altLang="el-GR"/>
              <a:pPr>
                <a:defRPr/>
              </a:pPr>
              <a:t>‹#›</a:t>
            </a:fld>
            <a:endParaRPr lang="en-US" altLang="el-GR"/>
          </a:p>
        </p:txBody>
      </p:sp>
    </p:spTree>
    <p:extLst>
      <p:ext uri="{BB962C8B-B14F-4D97-AF65-F5344CB8AC3E}">
        <p14:creationId xmlns:p14="http://schemas.microsoft.com/office/powerpoint/2010/main" val="131296345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88D59FC3-1049-4BA3-8EA6-2BB98F4253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85FB2D-D4F2-4298-BB2C-4CB53C774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C2CCA7-A70F-435E-88D1-21DEDE670BC2}"/>
              </a:ext>
            </a:extLst>
          </p:cNvPr>
          <p:cNvSpPr>
            <a:spLocks noGrp="1" noChangeArrowheads="1"/>
          </p:cNvSpPr>
          <p:nvPr>
            <p:ph type="sldNum" sz="quarter" idx="12"/>
          </p:nvPr>
        </p:nvSpPr>
        <p:spPr>
          <a:ln/>
        </p:spPr>
        <p:txBody>
          <a:bodyPr/>
          <a:lstStyle>
            <a:lvl1pPr>
              <a:defRPr/>
            </a:lvl1pPr>
          </a:lstStyle>
          <a:p>
            <a:pPr>
              <a:defRPr/>
            </a:pPr>
            <a:fld id="{9BC80E8E-7558-457E-85A1-762AD94D63A0}" type="slidenum">
              <a:rPr lang="en-US" altLang="el-GR"/>
              <a:pPr>
                <a:defRPr/>
              </a:pPr>
              <a:t>‹#›</a:t>
            </a:fld>
            <a:endParaRPr lang="en-US" altLang="el-GR"/>
          </a:p>
        </p:txBody>
      </p:sp>
    </p:spTree>
    <p:extLst>
      <p:ext uri="{BB962C8B-B14F-4D97-AF65-F5344CB8AC3E}">
        <p14:creationId xmlns:p14="http://schemas.microsoft.com/office/powerpoint/2010/main" val="334770870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FE70187B-82ED-47CD-A1DC-520C86DB95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3C1F12-ABD6-4C0E-9C8D-37B07E721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B621FB-B0D0-4313-A1DE-C83F00292B49}"/>
              </a:ext>
            </a:extLst>
          </p:cNvPr>
          <p:cNvSpPr>
            <a:spLocks noGrp="1" noChangeArrowheads="1"/>
          </p:cNvSpPr>
          <p:nvPr>
            <p:ph type="sldNum" sz="quarter" idx="12"/>
          </p:nvPr>
        </p:nvSpPr>
        <p:spPr>
          <a:ln/>
        </p:spPr>
        <p:txBody>
          <a:bodyPr/>
          <a:lstStyle>
            <a:lvl1pPr>
              <a:defRPr/>
            </a:lvl1pPr>
          </a:lstStyle>
          <a:p>
            <a:pPr>
              <a:defRPr/>
            </a:pPr>
            <a:fld id="{B62BCC4D-BB06-4CB3-90AC-C73A646030EB}" type="slidenum">
              <a:rPr lang="en-US" altLang="el-GR"/>
              <a:pPr>
                <a:defRPr/>
              </a:pPr>
              <a:t>‹#›</a:t>
            </a:fld>
            <a:endParaRPr lang="en-US" altLang="el-GR"/>
          </a:p>
        </p:txBody>
      </p:sp>
    </p:spTree>
    <p:extLst>
      <p:ext uri="{BB962C8B-B14F-4D97-AF65-F5344CB8AC3E}">
        <p14:creationId xmlns:p14="http://schemas.microsoft.com/office/powerpoint/2010/main" val="128811948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F3901834-D566-4546-9A21-89F4BBEE04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F60E2-7979-44D2-B883-99F69D631E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4A9ED5-BE05-4E0F-8E06-6419C18BD393}"/>
              </a:ext>
            </a:extLst>
          </p:cNvPr>
          <p:cNvSpPr>
            <a:spLocks noGrp="1" noChangeArrowheads="1"/>
          </p:cNvSpPr>
          <p:nvPr>
            <p:ph type="sldNum" sz="quarter" idx="12"/>
          </p:nvPr>
        </p:nvSpPr>
        <p:spPr>
          <a:ln/>
        </p:spPr>
        <p:txBody>
          <a:bodyPr/>
          <a:lstStyle>
            <a:lvl1pPr>
              <a:defRPr/>
            </a:lvl1pPr>
          </a:lstStyle>
          <a:p>
            <a:pPr>
              <a:defRPr/>
            </a:pPr>
            <a:fld id="{2D8446B1-A4FB-485E-ADA0-496E1234F263}" type="slidenum">
              <a:rPr lang="en-US" altLang="el-GR"/>
              <a:pPr>
                <a:defRPr/>
              </a:pPr>
              <a:t>‹#›</a:t>
            </a:fld>
            <a:endParaRPr lang="en-US" altLang="el-GR"/>
          </a:p>
        </p:txBody>
      </p:sp>
    </p:spTree>
    <p:extLst>
      <p:ext uri="{BB962C8B-B14F-4D97-AF65-F5344CB8AC3E}">
        <p14:creationId xmlns:p14="http://schemas.microsoft.com/office/powerpoint/2010/main" val="13703284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62C88A53-0291-419F-8E56-A2E87CFD44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DA3C0E-0FFE-49E9-B41E-AA15F0616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9DF991-A160-4733-A373-8C4D0721D827}"/>
              </a:ext>
            </a:extLst>
          </p:cNvPr>
          <p:cNvSpPr>
            <a:spLocks noGrp="1" noChangeArrowheads="1"/>
          </p:cNvSpPr>
          <p:nvPr>
            <p:ph type="sldNum" sz="quarter" idx="12"/>
          </p:nvPr>
        </p:nvSpPr>
        <p:spPr>
          <a:ln/>
        </p:spPr>
        <p:txBody>
          <a:bodyPr/>
          <a:lstStyle>
            <a:lvl1pPr>
              <a:defRPr/>
            </a:lvl1pPr>
          </a:lstStyle>
          <a:p>
            <a:pPr>
              <a:defRPr/>
            </a:pPr>
            <a:fld id="{249F2FA8-E429-4331-A384-7BBB0E0D520F}" type="slidenum">
              <a:rPr lang="en-US" altLang="el-GR"/>
              <a:pPr>
                <a:defRPr/>
              </a:pPr>
              <a:t>‹#›</a:t>
            </a:fld>
            <a:endParaRPr lang="en-US" altLang="el-GR"/>
          </a:p>
        </p:txBody>
      </p:sp>
    </p:spTree>
    <p:extLst>
      <p:ext uri="{BB962C8B-B14F-4D97-AF65-F5344CB8AC3E}">
        <p14:creationId xmlns:p14="http://schemas.microsoft.com/office/powerpoint/2010/main" val="168666497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CD271304-A87D-4B18-A54A-DB53A79F7E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8570DDC-C971-4E4E-BC71-3164310DF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BD23910-DA0C-48B8-AB03-20FABC6B5779}"/>
              </a:ext>
            </a:extLst>
          </p:cNvPr>
          <p:cNvSpPr>
            <a:spLocks noGrp="1" noChangeArrowheads="1"/>
          </p:cNvSpPr>
          <p:nvPr>
            <p:ph type="sldNum" sz="quarter" idx="12"/>
          </p:nvPr>
        </p:nvSpPr>
        <p:spPr>
          <a:ln/>
        </p:spPr>
        <p:txBody>
          <a:bodyPr/>
          <a:lstStyle>
            <a:lvl1pPr>
              <a:defRPr/>
            </a:lvl1pPr>
          </a:lstStyle>
          <a:p>
            <a:pPr>
              <a:defRPr/>
            </a:pPr>
            <a:fld id="{75A1CC6F-57DE-4D44-B16F-99347156C2D0}" type="slidenum">
              <a:rPr lang="en-US" altLang="el-GR"/>
              <a:pPr>
                <a:defRPr/>
              </a:pPr>
              <a:t>‹#›</a:t>
            </a:fld>
            <a:endParaRPr lang="en-US" altLang="el-GR"/>
          </a:p>
        </p:txBody>
      </p:sp>
    </p:spTree>
    <p:extLst>
      <p:ext uri="{BB962C8B-B14F-4D97-AF65-F5344CB8AC3E}">
        <p14:creationId xmlns:p14="http://schemas.microsoft.com/office/powerpoint/2010/main" val="214837044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44E9C3F3-F161-4F1B-A9EA-836744CBB0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6FC1E9-52E6-4F4A-94B5-823B064AEA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50C715-3321-42DC-88CA-6949A93A575D}"/>
              </a:ext>
            </a:extLst>
          </p:cNvPr>
          <p:cNvSpPr>
            <a:spLocks noGrp="1" noChangeArrowheads="1"/>
          </p:cNvSpPr>
          <p:nvPr>
            <p:ph type="sldNum" sz="quarter" idx="12"/>
          </p:nvPr>
        </p:nvSpPr>
        <p:spPr>
          <a:ln/>
        </p:spPr>
        <p:txBody>
          <a:bodyPr/>
          <a:lstStyle>
            <a:lvl1pPr>
              <a:defRPr/>
            </a:lvl1pPr>
          </a:lstStyle>
          <a:p>
            <a:pPr>
              <a:defRPr/>
            </a:pPr>
            <a:fld id="{2933F0E5-8AAD-4ACA-9E7B-B35699BDBEEA}" type="slidenum">
              <a:rPr lang="en-US" altLang="el-GR"/>
              <a:pPr>
                <a:defRPr/>
              </a:pPr>
              <a:t>‹#›</a:t>
            </a:fld>
            <a:endParaRPr lang="en-US" altLang="el-GR"/>
          </a:p>
        </p:txBody>
      </p:sp>
    </p:spTree>
    <p:extLst>
      <p:ext uri="{BB962C8B-B14F-4D97-AF65-F5344CB8AC3E}">
        <p14:creationId xmlns:p14="http://schemas.microsoft.com/office/powerpoint/2010/main" val="49027713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4F4B14-DFE2-4B92-A59D-5466B4488E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F9EE2CD-1DF7-458B-98AB-7197644D32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244E8A4-902B-4A48-BC0A-D43DCEB0E3D2}"/>
              </a:ext>
            </a:extLst>
          </p:cNvPr>
          <p:cNvSpPr>
            <a:spLocks noGrp="1" noChangeArrowheads="1"/>
          </p:cNvSpPr>
          <p:nvPr>
            <p:ph type="sldNum" sz="quarter" idx="12"/>
          </p:nvPr>
        </p:nvSpPr>
        <p:spPr>
          <a:ln/>
        </p:spPr>
        <p:txBody>
          <a:bodyPr/>
          <a:lstStyle>
            <a:lvl1pPr>
              <a:defRPr/>
            </a:lvl1pPr>
          </a:lstStyle>
          <a:p>
            <a:pPr>
              <a:defRPr/>
            </a:pPr>
            <a:fld id="{C1BBB041-4C5D-4EA3-B8B4-69B05E29B8E9}" type="slidenum">
              <a:rPr lang="en-US" altLang="el-GR"/>
              <a:pPr>
                <a:defRPr/>
              </a:pPr>
              <a:t>‹#›</a:t>
            </a:fld>
            <a:endParaRPr lang="en-US" altLang="el-GR"/>
          </a:p>
        </p:txBody>
      </p:sp>
    </p:spTree>
    <p:extLst>
      <p:ext uri="{BB962C8B-B14F-4D97-AF65-F5344CB8AC3E}">
        <p14:creationId xmlns:p14="http://schemas.microsoft.com/office/powerpoint/2010/main" val="306220265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FF586116-703A-4341-9E3F-D3FD38AAFA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FEB086-EEBE-4755-857D-267ADB172D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558273-4580-4D60-A37E-1AA26C80AFBC}"/>
              </a:ext>
            </a:extLst>
          </p:cNvPr>
          <p:cNvSpPr>
            <a:spLocks noGrp="1" noChangeArrowheads="1"/>
          </p:cNvSpPr>
          <p:nvPr>
            <p:ph type="sldNum" sz="quarter" idx="12"/>
          </p:nvPr>
        </p:nvSpPr>
        <p:spPr>
          <a:ln/>
        </p:spPr>
        <p:txBody>
          <a:bodyPr/>
          <a:lstStyle>
            <a:lvl1pPr>
              <a:defRPr/>
            </a:lvl1pPr>
          </a:lstStyle>
          <a:p>
            <a:pPr>
              <a:defRPr/>
            </a:pPr>
            <a:fld id="{DABAAD47-B747-440B-BC81-EB2CAC1A04DC}" type="slidenum">
              <a:rPr lang="en-US" altLang="el-GR"/>
              <a:pPr>
                <a:defRPr/>
              </a:pPr>
              <a:t>‹#›</a:t>
            </a:fld>
            <a:endParaRPr lang="en-US" altLang="el-GR"/>
          </a:p>
        </p:txBody>
      </p:sp>
    </p:spTree>
    <p:extLst>
      <p:ext uri="{BB962C8B-B14F-4D97-AF65-F5344CB8AC3E}">
        <p14:creationId xmlns:p14="http://schemas.microsoft.com/office/powerpoint/2010/main" val="64815071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28FCFD19-C289-4146-AE16-3B98219531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C8E1C8-7BF3-4DD9-91FE-123D4363F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97DD99-E666-449D-B165-59103D7BDBC8}"/>
              </a:ext>
            </a:extLst>
          </p:cNvPr>
          <p:cNvSpPr>
            <a:spLocks noGrp="1" noChangeArrowheads="1"/>
          </p:cNvSpPr>
          <p:nvPr>
            <p:ph type="sldNum" sz="quarter" idx="12"/>
          </p:nvPr>
        </p:nvSpPr>
        <p:spPr>
          <a:ln/>
        </p:spPr>
        <p:txBody>
          <a:bodyPr/>
          <a:lstStyle>
            <a:lvl1pPr>
              <a:defRPr/>
            </a:lvl1pPr>
          </a:lstStyle>
          <a:p>
            <a:pPr>
              <a:defRPr/>
            </a:pPr>
            <a:fld id="{46738975-B0F0-4F1A-A7D6-CEA9FFF05BA3}" type="slidenum">
              <a:rPr lang="en-US" altLang="el-GR"/>
              <a:pPr>
                <a:defRPr/>
              </a:pPr>
              <a:t>‹#›</a:t>
            </a:fld>
            <a:endParaRPr lang="en-US" altLang="el-GR"/>
          </a:p>
        </p:txBody>
      </p:sp>
    </p:spTree>
    <p:extLst>
      <p:ext uri="{BB962C8B-B14F-4D97-AF65-F5344CB8AC3E}">
        <p14:creationId xmlns:p14="http://schemas.microsoft.com/office/powerpoint/2010/main" val="355463893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E9DECD-8B49-4172-9CE1-6BF08414224E}"/>
              </a:ext>
            </a:extLst>
          </p:cNvPr>
          <p:cNvSpPr>
            <a:spLocks noGrp="1" noChangeArrowheads="1"/>
          </p:cNvSpPr>
          <p:nvPr>
            <p:ph type="title"/>
          </p:nvPr>
        </p:nvSpPr>
        <p:spPr bwMode="auto">
          <a:xfrm>
            <a:off x="381000" y="2286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a:extLst>
              <a:ext uri="{FF2B5EF4-FFF2-40B4-BE49-F238E27FC236}">
                <a16:creationId xmlns:a16="http://schemas.microsoft.com/office/drawing/2014/main" id="{91608B07-921B-4A95-B752-F5606CEA4614}"/>
              </a:ext>
            </a:extLst>
          </p:cNvPr>
          <p:cNvSpPr>
            <a:spLocks noGrp="1" noChangeArrowheads="1"/>
          </p:cNvSpPr>
          <p:nvPr>
            <p:ph type="body" idx="1"/>
          </p:nvPr>
        </p:nvSpPr>
        <p:spPr bwMode="auto">
          <a:xfrm>
            <a:off x="457200" y="2895600"/>
            <a:ext cx="8229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a:extLst>
              <a:ext uri="{FF2B5EF4-FFF2-40B4-BE49-F238E27FC236}">
                <a16:creationId xmlns:a16="http://schemas.microsoft.com/office/drawing/2014/main" id="{130A17A9-4F51-4D10-8DBC-BD62DFF0EE4E}"/>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a:defRPr/>
            </a:pPr>
            <a:endParaRPr lang="en-US"/>
          </a:p>
        </p:txBody>
      </p:sp>
      <p:sp>
        <p:nvSpPr>
          <p:cNvPr id="15365" name="Rectangle 5">
            <a:extLst>
              <a:ext uri="{FF2B5EF4-FFF2-40B4-BE49-F238E27FC236}">
                <a16:creationId xmlns:a16="http://schemas.microsoft.com/office/drawing/2014/main" id="{A6730B6B-CF83-4AF2-AB39-87CF540DEB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a:defRPr/>
            </a:pPr>
            <a:endParaRPr lang="en-US"/>
          </a:p>
        </p:txBody>
      </p:sp>
      <p:sp>
        <p:nvSpPr>
          <p:cNvPr id="15366" name="Rectangle 6">
            <a:extLst>
              <a:ext uri="{FF2B5EF4-FFF2-40B4-BE49-F238E27FC236}">
                <a16:creationId xmlns:a16="http://schemas.microsoft.com/office/drawing/2014/main" id="{70FA4FEF-59B8-40DA-A3CF-612A8A95D028}"/>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a:latin typeface="Arial" panose="020B0604020202020204" pitchFamily="34" charset="0"/>
              </a:defRPr>
            </a:lvl1pPr>
          </a:lstStyle>
          <a:p>
            <a:pPr>
              <a:defRPr/>
            </a:pPr>
            <a:fld id="{03D5DDA1-7F9B-487B-AEA3-CD63F031A630}" type="slidenum">
              <a:rPr lang="en-US" altLang="el-GR"/>
              <a:pPr>
                <a:defRPr/>
              </a:pPr>
              <a:t>‹#›</a:t>
            </a:fld>
            <a:endParaRPr lang="en-US" altLang="el-GR"/>
          </a:p>
        </p:txBody>
      </p:sp>
      <p:sp>
        <p:nvSpPr>
          <p:cNvPr id="1031" name="Rectangle 7" descr="Gold bar">
            <a:extLst>
              <a:ext uri="{FF2B5EF4-FFF2-40B4-BE49-F238E27FC236}">
                <a16:creationId xmlns:a16="http://schemas.microsoft.com/office/drawing/2014/main" id="{0D555A75-ECC6-4572-B739-3DC74F5BC74A}"/>
              </a:ext>
            </a:extLst>
          </p:cNvP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eaLnBrk="1" hangingPunct="1">
              <a:defRPr/>
            </a:pPr>
            <a:endParaRPr lang="el-GR" altLang="el-GR" sz="2400">
              <a:latin typeface="Times New Roman" panose="02020603050405020304" pitchFamily="18" charset="0"/>
            </a:endParaRPr>
          </a:p>
        </p:txBody>
      </p:sp>
      <p:sp>
        <p:nvSpPr>
          <p:cNvPr id="1032" name="Rectangle 9" descr="Orange bar">
            <a:extLst>
              <a:ext uri="{FF2B5EF4-FFF2-40B4-BE49-F238E27FC236}">
                <a16:creationId xmlns:a16="http://schemas.microsoft.com/office/drawing/2014/main" id="{E3783450-7FB5-47FA-A32D-036118EB45F5}"/>
              </a:ext>
            </a:extLst>
          </p:cNvP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eaLnBrk="1" hangingPunct="1">
              <a:defRPr/>
            </a:pPr>
            <a:endParaRPr lang="el-GR" altLang="el-GR" sz="2400">
              <a:latin typeface="Times New Roman" panose="02020603050405020304" pitchFamily="18" charset="0"/>
            </a:endParaRPr>
          </a:p>
        </p:txBody>
      </p:sp>
      <p:sp>
        <p:nvSpPr>
          <p:cNvPr id="1033" name="Rectangle 10" descr="Slate bar">
            <a:extLst>
              <a:ext uri="{FF2B5EF4-FFF2-40B4-BE49-F238E27FC236}">
                <a16:creationId xmlns:a16="http://schemas.microsoft.com/office/drawing/2014/main" id="{9D11549A-26C0-4804-9BEB-30C8A84A8272}"/>
              </a:ext>
            </a:extLst>
          </p:cNvP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anose="02040502050505030304" pitchFamily="18" charset="0"/>
              </a:defRPr>
            </a:lvl1pPr>
            <a:lvl2pPr marL="742950" indent="-285750">
              <a:defRPr sz="1200">
                <a:solidFill>
                  <a:schemeClr val="tx1"/>
                </a:solidFill>
                <a:latin typeface="Palatino Linotype" panose="02040502050505030304" pitchFamily="18" charset="0"/>
              </a:defRPr>
            </a:lvl2pPr>
            <a:lvl3pPr marL="1143000" indent="-228600">
              <a:defRPr sz="1200">
                <a:solidFill>
                  <a:schemeClr val="tx1"/>
                </a:solidFill>
                <a:latin typeface="Palatino Linotype" panose="02040502050505030304" pitchFamily="18" charset="0"/>
              </a:defRPr>
            </a:lvl3pPr>
            <a:lvl4pPr marL="1600200" indent="-228600">
              <a:defRPr sz="1200">
                <a:solidFill>
                  <a:schemeClr val="tx1"/>
                </a:solidFill>
                <a:latin typeface="Palatino Linotype" panose="02040502050505030304" pitchFamily="18" charset="0"/>
              </a:defRPr>
            </a:lvl4pPr>
            <a:lvl5pPr marL="2057400" indent="-228600">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lgn="ctr" eaLnBrk="1" hangingPunct="1">
              <a:defRPr/>
            </a:pPr>
            <a:endParaRPr lang="el-GR" altLang="el-GR" sz="2400">
              <a:latin typeface="Times New Roman" panose="02020603050405020304" pitchFamily="18" charset="0"/>
            </a:endParaRPr>
          </a:p>
        </p:txBody>
      </p:sp>
      <p:sp>
        <p:nvSpPr>
          <p:cNvPr id="1034" name="Line 12">
            <a:extLst>
              <a:ext uri="{FF2B5EF4-FFF2-40B4-BE49-F238E27FC236}">
                <a16:creationId xmlns:a16="http://schemas.microsoft.com/office/drawing/2014/main" id="{8A99B041-36E5-4B11-9C6E-999B816050D7}"/>
              </a:ext>
            </a:extLst>
          </p:cNvPr>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Tree>
  </p:cSld>
  <p:clrMap bg1="lt1" tx1="dk1" bg2="lt2" tx2="dk2" accent1="accent1" accent2="accent2" accent3="accent3" accent4="accent4" accent5="accent5" accent6="accent6" hlink="hlink" folHlink="folHlink"/>
  <p:sldLayoutIdLst>
    <p:sldLayoutId id="2147483988"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wipe dir="r"/>
  </p:transition>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228603" y="3357563"/>
            <a:ext cx="8664575" cy="3167062"/>
          </a:xfrm>
          <a:solidFill>
            <a:srgbClr val="FFFFFF"/>
          </a:solidFill>
          <a:ln>
            <a:solidFill>
              <a:srgbClr val="000000"/>
            </a:solidFill>
            <a:miter lim="800000"/>
            <a:headEnd/>
            <a:tailEnd/>
          </a:ln>
        </p:spPr>
        <p:txBody>
          <a:bodyPr/>
          <a:lstStyle/>
          <a:p>
            <a:pPr marL="0" indent="0" algn="ctr">
              <a:lnSpc>
                <a:spcPct val="90000"/>
              </a:lnSpc>
              <a:spcBef>
                <a:spcPct val="0"/>
              </a:spcBef>
              <a:buClrTx/>
              <a:buSzTx/>
              <a:buFontTx/>
              <a:buNone/>
            </a:pPr>
            <a:endParaRPr lang="en-US" altLang="el-GR" sz="1800" dirty="0"/>
          </a:p>
          <a:p>
            <a:pPr marL="0" indent="0" algn="ctr">
              <a:lnSpc>
                <a:spcPct val="90000"/>
              </a:lnSpc>
              <a:spcBef>
                <a:spcPct val="0"/>
              </a:spcBef>
              <a:buClrTx/>
              <a:buSzTx/>
              <a:buFontTx/>
              <a:buNone/>
            </a:pPr>
            <a:endParaRPr lang="en-US" altLang="el-GR" sz="1800" dirty="0"/>
          </a:p>
          <a:p>
            <a:pPr marL="0" lvl="0" indent="0" algn="ctr">
              <a:lnSpc>
                <a:spcPct val="90000"/>
              </a:lnSpc>
              <a:spcBef>
                <a:spcPct val="0"/>
              </a:spcBef>
              <a:buClrTx/>
              <a:buSzTx/>
              <a:buNone/>
              <a:defRPr/>
            </a:pPr>
            <a:r>
              <a:rPr lang="en-US" altLang="el-GR" sz="2100" b="1" dirty="0">
                <a:solidFill>
                  <a:schemeClr val="accent6">
                    <a:lumMod val="50000"/>
                  </a:schemeClr>
                </a:solidFill>
                <a:latin typeface="Calibri" charset="0"/>
              </a:rPr>
              <a:t>Outlook for Fossil Fuels and their Impact on Shipping</a:t>
            </a:r>
          </a:p>
          <a:p>
            <a:pPr marL="0" lvl="0" indent="0" algn="ctr">
              <a:lnSpc>
                <a:spcPct val="90000"/>
              </a:lnSpc>
              <a:spcBef>
                <a:spcPct val="0"/>
              </a:spcBef>
              <a:buClrTx/>
              <a:buSzTx/>
              <a:buNone/>
              <a:defRPr/>
            </a:pPr>
            <a:endParaRPr kumimoji="0" lang="en-US" altLang="el-GR" sz="2000" b="0" i="0" u="none" strike="noStrike" kern="0" cap="none" spc="0" normalizeH="0" baseline="0" noProof="0" dirty="0">
              <a:ln>
                <a:noFill/>
              </a:ln>
              <a:solidFill>
                <a:srgbClr val="000000"/>
              </a:solidFill>
              <a:effectLst/>
              <a:uLnTx/>
              <a:uFillTx/>
              <a:latin typeface="Calibri" charset="0"/>
              <a:ea typeface="+mn-ea"/>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1600" b="0" i="0" u="none" strike="noStrike" kern="0" cap="none" spc="0" normalizeH="0" baseline="0" noProof="0" dirty="0">
                <a:ln>
                  <a:noFill/>
                </a:ln>
                <a:solidFill>
                  <a:srgbClr val="000000"/>
                </a:solidFill>
                <a:effectLst/>
                <a:uLnTx/>
                <a:uFillTx/>
                <a:latin typeface="Calibri" charset="0"/>
                <a:ea typeface="+mn-ea"/>
                <a:cs typeface="+mn-cs"/>
              </a:rPr>
              <a:t>A</a:t>
            </a:r>
            <a:r>
              <a:rPr kumimoji="0" lang="el-GR" altLang="el-GR" sz="1600" b="0" i="0" u="none" strike="noStrike" kern="0" cap="none" spc="0" normalizeH="0" baseline="0" noProof="0" dirty="0">
                <a:ln>
                  <a:noFill/>
                </a:ln>
                <a:solidFill>
                  <a:srgbClr val="000000"/>
                </a:solidFill>
                <a:effectLst/>
                <a:uLnTx/>
                <a:uFillTx/>
                <a:latin typeface="Calibri" charset="0"/>
                <a:ea typeface="+mn-ea"/>
                <a:cs typeface="+mn-cs"/>
              </a:rPr>
              <a:t> </a:t>
            </a:r>
            <a:r>
              <a:rPr kumimoji="0" lang="en-US" altLang="el-GR" sz="1600" b="0" i="0" u="none" strike="noStrike" kern="0" cap="none" spc="0" normalizeH="0" baseline="0" noProof="0" dirty="0">
                <a:ln>
                  <a:noFill/>
                </a:ln>
                <a:solidFill>
                  <a:srgbClr val="000000"/>
                </a:solidFill>
                <a:effectLst/>
                <a:uLnTx/>
                <a:uFillTx/>
                <a:latin typeface="Calibri" charset="0"/>
                <a:ea typeface="+mn-ea"/>
                <a:cs typeface="+mn-cs"/>
              </a:rPr>
              <a:t>Presentation by </a:t>
            </a:r>
            <a:r>
              <a:rPr kumimoji="0" lang="en-US" altLang="el-GR" sz="1600" b="1" i="0" u="none" strike="noStrike" kern="0" cap="none" spc="0" normalizeH="0" baseline="0" noProof="0" dirty="0" err="1">
                <a:ln>
                  <a:noFill/>
                </a:ln>
                <a:solidFill>
                  <a:srgbClr val="000000"/>
                </a:solidFill>
                <a:effectLst/>
                <a:uLnTx/>
                <a:uFillTx/>
                <a:latin typeface="Calibri" charset="0"/>
                <a:ea typeface="+mn-ea"/>
                <a:cs typeface="+mn-cs"/>
              </a:rPr>
              <a:t>Costis</a:t>
            </a:r>
            <a:r>
              <a:rPr kumimoji="0" lang="en-US" altLang="el-GR" sz="1600" b="1" i="0" u="none" strike="noStrike" kern="0" cap="none" spc="0" normalizeH="0" baseline="0" noProof="0" dirty="0">
                <a:ln>
                  <a:noFill/>
                </a:ln>
                <a:solidFill>
                  <a:srgbClr val="000000"/>
                </a:solidFill>
                <a:effectLst/>
                <a:uLnTx/>
                <a:uFillTx/>
                <a:latin typeface="Calibri" charset="0"/>
                <a:ea typeface="+mn-ea"/>
                <a:cs typeface="+mn-cs"/>
              </a:rPr>
              <a:t> </a:t>
            </a:r>
            <a:r>
              <a:rPr kumimoji="0" lang="en-US" altLang="el-GR" sz="1600" b="1" i="0" u="none" strike="noStrike" kern="0" cap="none" spc="0" normalizeH="0" baseline="0" noProof="0" dirty="0" err="1">
                <a:ln>
                  <a:noFill/>
                </a:ln>
                <a:solidFill>
                  <a:srgbClr val="000000"/>
                </a:solidFill>
                <a:effectLst/>
                <a:uLnTx/>
                <a:uFillTx/>
                <a:latin typeface="Calibri" charset="0"/>
                <a:ea typeface="+mn-ea"/>
                <a:cs typeface="+mn-cs"/>
              </a:rPr>
              <a:t>Stambolis</a:t>
            </a:r>
            <a:endParaRPr lang="en-US" altLang="el-GR" sz="1600" dirty="0">
              <a:solidFill>
                <a:srgbClr val="000000"/>
              </a:solidFill>
              <a:latin typeface="Calibri"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1600" b="0" i="0" u="none" strike="noStrike" kern="0" cap="none" spc="0" normalizeH="0" baseline="0" noProof="0" dirty="0">
                <a:ln>
                  <a:noFill/>
                </a:ln>
                <a:solidFill>
                  <a:srgbClr val="000000"/>
                </a:solidFill>
                <a:effectLst/>
                <a:uLnTx/>
                <a:uFillTx/>
                <a:latin typeface="Calibri" charset="0"/>
                <a:ea typeface="+mn-ea"/>
                <a:cs typeface="+mn-cs"/>
              </a:rPr>
              <a:t>Chairman</a:t>
            </a:r>
            <a:r>
              <a:rPr kumimoji="0" lang="en-US" altLang="el-GR" sz="1600" b="0" i="0" u="none" strike="noStrike" kern="0" cap="none" spc="0" normalizeH="0" noProof="0" dirty="0">
                <a:ln>
                  <a:noFill/>
                </a:ln>
                <a:solidFill>
                  <a:srgbClr val="000000"/>
                </a:solidFill>
                <a:effectLst/>
                <a:uLnTx/>
                <a:uFillTx/>
                <a:latin typeface="Calibri" charset="0"/>
                <a:ea typeface="+mn-ea"/>
                <a:cs typeface="+mn-cs"/>
              </a:rPr>
              <a:t> and </a:t>
            </a:r>
            <a:r>
              <a:rPr kumimoji="0" lang="en-US" altLang="el-GR" sz="1600" b="0" i="0" u="none" strike="noStrike" kern="0" cap="none" spc="0" normalizeH="0" baseline="0" noProof="0" dirty="0">
                <a:ln>
                  <a:noFill/>
                </a:ln>
                <a:solidFill>
                  <a:srgbClr val="000000"/>
                </a:solidFill>
                <a:effectLst/>
                <a:uLnTx/>
                <a:uFillTx/>
                <a:latin typeface="Calibri" charset="0"/>
                <a:ea typeface="+mn-ea"/>
                <a:cs typeface="+mn-cs"/>
              </a:rPr>
              <a:t>Executive Director,</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1600" b="0" i="0" u="none" strike="noStrike" kern="0" cap="none" spc="0" normalizeH="0" baseline="0" noProof="0" dirty="0">
                <a:ln>
                  <a:noFill/>
                </a:ln>
                <a:solidFill>
                  <a:srgbClr val="000000"/>
                </a:solidFill>
                <a:effectLst/>
                <a:uLnTx/>
                <a:uFillTx/>
                <a:latin typeface="Calibri" charset="0"/>
                <a:ea typeface="+mn-ea"/>
                <a:cs typeface="+mn-cs"/>
              </a:rPr>
              <a:t>Institute of Energy for SE Europe (IENE)</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altLang="el-GR" sz="1600" b="0" i="0" u="none" strike="noStrike" kern="0" cap="none" spc="0" normalizeH="0" baseline="0" noProof="0" dirty="0">
              <a:ln>
                <a:noFill/>
              </a:ln>
              <a:solidFill>
                <a:srgbClr val="000000"/>
              </a:solidFill>
              <a:effectLst/>
              <a:uLnTx/>
              <a:uFillTx/>
              <a:latin typeface="Calibri" charset="0"/>
              <a:ea typeface="+mn-ea"/>
              <a:cs typeface="+mn-cs"/>
            </a:endParaRPr>
          </a:p>
          <a:p>
            <a:pPr marL="0" indent="0" algn="ctr">
              <a:lnSpc>
                <a:spcPct val="90000"/>
              </a:lnSpc>
              <a:spcBef>
                <a:spcPct val="0"/>
              </a:spcBef>
              <a:buClrTx/>
              <a:buSzTx/>
              <a:buFontTx/>
              <a:buNone/>
            </a:pPr>
            <a:endParaRPr lang="el-GR" altLang="el-GR" sz="1200" dirty="0">
              <a:solidFill>
                <a:schemeClr val="accent2"/>
              </a:solidFill>
            </a:endParaRPr>
          </a:p>
          <a:p>
            <a:pPr marL="0" indent="0" eaLnBrk="1" hangingPunct="1">
              <a:lnSpc>
                <a:spcPct val="80000"/>
              </a:lnSpc>
              <a:buFont typeface="Wingdings" pitchFamily="2" charset="2"/>
              <a:buNone/>
            </a:pPr>
            <a:endParaRPr lang="en-US" altLang="el-GR" sz="1600" dirty="0">
              <a:solidFill>
                <a:schemeClr val="tx2"/>
              </a:solidFill>
            </a:endParaRPr>
          </a:p>
          <a:p>
            <a:pPr marL="0" indent="0" eaLnBrk="1" hangingPunct="1">
              <a:lnSpc>
                <a:spcPct val="80000"/>
              </a:lnSpc>
              <a:buFont typeface="Wingdings" pitchFamily="2" charset="2"/>
              <a:buNone/>
            </a:pPr>
            <a:r>
              <a:rPr lang="el-GR" altLang="el-GR" sz="1600" dirty="0">
                <a:solidFill>
                  <a:schemeClr val="tx2"/>
                </a:solidFill>
              </a:rPr>
              <a:t>Ι</a:t>
            </a:r>
            <a:r>
              <a:rPr lang="en-US" altLang="el-GR" sz="1600" dirty="0">
                <a:solidFill>
                  <a:schemeClr val="tx2"/>
                </a:solidFill>
              </a:rPr>
              <a:t>NSTITUTE OF ENERGY</a:t>
            </a:r>
          </a:p>
          <a:p>
            <a:pPr marL="0" indent="0" eaLnBrk="1" hangingPunct="1">
              <a:lnSpc>
                <a:spcPct val="80000"/>
              </a:lnSpc>
              <a:buNone/>
            </a:pPr>
            <a:r>
              <a:rPr lang="en-US" altLang="el-GR" sz="1600" dirty="0">
                <a:solidFill>
                  <a:schemeClr val="accent2"/>
                </a:solidFill>
              </a:rPr>
              <a:t>FOR SOUTH EAST EUROPE</a:t>
            </a:r>
            <a:endParaRPr lang="en-US" altLang="el-GR" sz="1600" dirty="0">
              <a:solidFill>
                <a:schemeClr val="tx2"/>
              </a:solidFill>
            </a:endParaRPr>
          </a:p>
          <a:p>
            <a:pPr marL="0" indent="0" eaLnBrk="1" hangingPunct="1">
              <a:lnSpc>
                <a:spcPct val="80000"/>
              </a:lnSpc>
              <a:buFont typeface="Wingdings" pitchFamily="2" charset="2"/>
              <a:buNone/>
            </a:pPr>
            <a:endParaRPr lang="en-US" altLang="el-GR" sz="1600" dirty="0">
              <a:solidFill>
                <a:schemeClr val="tx2"/>
              </a:solidFill>
            </a:endParaRPr>
          </a:p>
          <a:p>
            <a:pPr marL="0" indent="0" eaLnBrk="1" hangingPunct="1">
              <a:lnSpc>
                <a:spcPct val="80000"/>
              </a:lnSpc>
              <a:buFont typeface="Wingdings" pitchFamily="2" charset="2"/>
              <a:buNone/>
            </a:pPr>
            <a:endParaRPr lang="el-GR" altLang="el-GR" sz="1600" dirty="0">
              <a:solidFill>
                <a:schemeClr val="accent2"/>
              </a:solidFill>
            </a:endParaRPr>
          </a:p>
        </p:txBody>
      </p:sp>
      <p:sp>
        <p:nvSpPr>
          <p:cNvPr id="3075" name="Rectangle 5"/>
          <p:cNvSpPr>
            <a:spLocks noChangeArrowheads="1"/>
          </p:cNvSpPr>
          <p:nvPr/>
        </p:nvSpPr>
        <p:spPr bwMode="auto">
          <a:xfrm>
            <a:off x="1763713" y="620713"/>
            <a:ext cx="5256212" cy="576262"/>
          </a:xfrm>
          <a:prstGeom prst="rect">
            <a:avLst/>
          </a:prstGeom>
          <a:solidFill>
            <a:schemeClr val="bg1"/>
          </a:solidFill>
          <a:ln w="9525">
            <a:solidFill>
              <a:schemeClr val="bg1"/>
            </a:solidFill>
            <a:miter lim="800000"/>
            <a:headEnd/>
            <a:tailEnd/>
          </a:ln>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endParaRPr lang="el-GR" altLang="el-GR" sz="1800">
              <a:solidFill>
                <a:schemeClr val="accent2"/>
              </a:solidFill>
              <a:latin typeface="Calibri" charset="0"/>
            </a:endParaRPr>
          </a:p>
        </p:txBody>
      </p:sp>
      <p:sp>
        <p:nvSpPr>
          <p:cNvPr id="3076" name="Text Box 9"/>
          <p:cNvSpPr txBox="1">
            <a:spLocks noChangeArrowheads="1"/>
          </p:cNvSpPr>
          <p:nvPr/>
        </p:nvSpPr>
        <p:spPr bwMode="auto">
          <a:xfrm>
            <a:off x="228602" y="188915"/>
            <a:ext cx="8664575" cy="3077766"/>
          </a:xfrm>
          <a:prstGeom prst="rect">
            <a:avLst/>
          </a:prstGeom>
          <a:noFill/>
          <a:ln w="9525">
            <a:solidFill>
              <a:srgbClr val="FF9933"/>
            </a:solidFill>
            <a:miter lim="800000"/>
            <a:headEnd/>
            <a:tailEnd/>
          </a:ln>
        </p:spPr>
        <p:txBody>
          <a:bodyPr wrap="square">
            <a:spAutoFit/>
          </a:bodyPr>
          <a:lstStyle/>
          <a:p>
            <a:pPr algn="ctr" eaLnBrk="0" hangingPunct="0">
              <a:defRPr/>
            </a:pPr>
            <a:endParaRPr lang="en-US" sz="1200" b="1" dirty="0">
              <a:latin typeface="Arial" charset="0"/>
            </a:endParaRPr>
          </a:p>
          <a:p>
            <a:pPr algn="ctr" eaLnBrk="0" hangingPunct="0">
              <a:defRPr/>
            </a:pPr>
            <a:r>
              <a:rPr lang="en-US" sz="2400" b="1" dirty="0">
                <a:latin typeface="Arial" charset="0"/>
              </a:rPr>
              <a:t> </a:t>
            </a:r>
            <a:endParaRPr lang="en-US" sz="2400" b="1" dirty="0">
              <a:solidFill>
                <a:schemeClr val="accent6">
                  <a:lumMod val="75000"/>
                </a:schemeClr>
              </a:solidFill>
              <a:effectLst>
                <a:outerShdw blurRad="38100" dist="38100" dir="2700000" algn="tl">
                  <a:srgbClr val="C0C0C0"/>
                </a:outerShdw>
              </a:effectLst>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i="1" dirty="0">
              <a:latin typeface="Calibri" pitchFamily="34" charset="0"/>
            </a:endParaRPr>
          </a:p>
          <a:p>
            <a:pPr algn="ctr" eaLnBrk="0" hangingPunct="0">
              <a:defRPr/>
            </a:pPr>
            <a:endParaRPr lang="fr-FR" sz="600" i="1" dirty="0">
              <a:latin typeface="Calibri" pitchFamily="34" charset="0"/>
            </a:endParaRPr>
          </a:p>
          <a:p>
            <a:pPr algn="ctr">
              <a:defRPr/>
            </a:pPr>
            <a:r>
              <a:rPr lang="en-US" sz="1600" b="1" i="1" dirty="0">
                <a:latin typeface="Calibri" pitchFamily="34" charset="0"/>
              </a:rPr>
              <a:t>14</a:t>
            </a:r>
            <a:r>
              <a:rPr lang="en-US" sz="1600" b="1" i="1" baseline="30000" dirty="0">
                <a:latin typeface="Calibri" pitchFamily="34" charset="0"/>
              </a:rPr>
              <a:t>th</a:t>
            </a:r>
            <a:r>
              <a:rPr lang="en-US" sz="1600" b="1" i="1" dirty="0">
                <a:latin typeface="Calibri" pitchFamily="34" charset="0"/>
              </a:rPr>
              <a:t> Hydra Shipping Conference</a:t>
            </a:r>
          </a:p>
          <a:p>
            <a:pPr algn="ctr">
              <a:defRPr/>
            </a:pPr>
            <a:r>
              <a:rPr lang="en-US" sz="1600" b="1" i="1" dirty="0">
                <a:latin typeface="Calibri" pitchFamily="34" charset="0"/>
              </a:rPr>
              <a:t>Hydra, September 16, 2023</a:t>
            </a:r>
            <a:endParaRPr lang="fr-FR" sz="1600" b="1" i="1" dirty="0">
              <a:latin typeface="Calibri" pitchFamily="34" charset="0"/>
            </a:endParaRPr>
          </a:p>
          <a:p>
            <a:pPr algn="ctr" eaLnBrk="0" hangingPunct="0">
              <a:defRPr/>
            </a:pPr>
            <a:endParaRPr lang="fr-FR" dirty="0">
              <a:latin typeface="Calibri" pitchFamily="34" charset="0"/>
            </a:endParaRPr>
          </a:p>
        </p:txBody>
      </p:sp>
      <p:sp>
        <p:nvSpPr>
          <p:cNvPr id="3077" name="Rectangle 13"/>
          <p:cNvSpPr>
            <a:spLocks noChangeArrowheads="1"/>
          </p:cNvSpPr>
          <p:nvPr/>
        </p:nvSpPr>
        <p:spPr bwMode="auto">
          <a:xfrm>
            <a:off x="228602" y="5480850"/>
            <a:ext cx="8664578" cy="73025"/>
          </a:xfrm>
          <a:prstGeom prst="rect">
            <a:avLst/>
          </a:prstGeom>
          <a:solidFill>
            <a:schemeClr val="accent1"/>
          </a:solidFill>
          <a:ln w="9525">
            <a:solidFill>
              <a:schemeClr val="tx1"/>
            </a:solidFill>
            <a:miter lim="800000"/>
            <a:headEnd/>
            <a:tailEnd/>
          </a:ln>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pic>
        <p:nvPicPr>
          <p:cNvPr id="307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94" y="5589588"/>
            <a:ext cx="1482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20" descr="Gold bar"/>
          <p:cNvSpPr>
            <a:spLocks noChangeArrowheads="1"/>
          </p:cNvSpPr>
          <p:nvPr/>
        </p:nvSpPr>
        <p:spPr bwMode="auto">
          <a:xfrm>
            <a:off x="228602" y="3213112"/>
            <a:ext cx="2892425" cy="2016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
        <p:nvSpPr>
          <p:cNvPr id="3081" name="Rectangle 21" descr="Orange bar"/>
          <p:cNvSpPr>
            <a:spLocks noChangeArrowheads="1"/>
          </p:cNvSpPr>
          <p:nvPr/>
        </p:nvSpPr>
        <p:spPr bwMode="auto">
          <a:xfrm>
            <a:off x="3121027" y="3213112"/>
            <a:ext cx="2890841" cy="201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
        <p:nvSpPr>
          <p:cNvPr id="3082" name="Rectangle 22" descr="Slate bar"/>
          <p:cNvSpPr>
            <a:spLocks noChangeArrowheads="1"/>
          </p:cNvSpPr>
          <p:nvPr/>
        </p:nvSpPr>
        <p:spPr bwMode="auto">
          <a:xfrm>
            <a:off x="6011864" y="3213112"/>
            <a:ext cx="2881316" cy="201613"/>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958" t="47949" r="21923" b="40085"/>
          <a:stretch/>
        </p:blipFill>
        <p:spPr bwMode="auto">
          <a:xfrm>
            <a:off x="1082725" y="571466"/>
            <a:ext cx="6956327" cy="16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4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IEA: Global Oil Demand by Region (mb/d), 2019-2028</a:t>
            </a:r>
          </a:p>
        </p:txBody>
      </p:sp>
      <p:sp>
        <p:nvSpPr>
          <p:cNvPr id="3" name="Rectangle 2"/>
          <p:cNvSpPr/>
          <p:nvPr/>
        </p:nvSpPr>
        <p:spPr>
          <a:xfrm>
            <a:off x="2363728" y="5638083"/>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Oil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10</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BE83D8C-08C9-7196-A8FA-B393B3C49DBA}"/>
              </a:ext>
            </a:extLst>
          </p:cNvPr>
          <p:cNvPicPr>
            <a:picLocks noChangeAspect="1"/>
          </p:cNvPicPr>
          <p:nvPr/>
        </p:nvPicPr>
        <p:blipFill>
          <a:blip r:embed="rId4"/>
          <a:stretch>
            <a:fillRect/>
          </a:stretch>
        </p:blipFill>
        <p:spPr>
          <a:xfrm>
            <a:off x="359568" y="2112606"/>
            <a:ext cx="8674674" cy="2666698"/>
          </a:xfrm>
          <a:prstGeom prst="rect">
            <a:avLst/>
          </a:prstGeom>
        </p:spPr>
      </p:pic>
    </p:spTree>
    <p:extLst>
      <p:ext uri="{BB962C8B-B14F-4D97-AF65-F5344CB8AC3E}">
        <p14:creationId xmlns:p14="http://schemas.microsoft.com/office/powerpoint/2010/main" val="1809447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Annual Global Oil Demand Growth, 2022-2028</a:t>
            </a:r>
          </a:p>
        </p:txBody>
      </p:sp>
      <p:sp>
        <p:nvSpPr>
          <p:cNvPr id="3" name="Rectangle 2"/>
          <p:cNvSpPr/>
          <p:nvPr/>
        </p:nvSpPr>
        <p:spPr>
          <a:xfrm>
            <a:off x="2453992" y="614168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Oil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11</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DF3D61E-1B60-C97F-0354-F3EBA38C0B68}"/>
              </a:ext>
            </a:extLst>
          </p:cNvPr>
          <p:cNvPicPr>
            <a:picLocks noChangeAspect="1"/>
          </p:cNvPicPr>
          <p:nvPr/>
        </p:nvPicPr>
        <p:blipFill>
          <a:blip r:embed="rId4"/>
          <a:stretch>
            <a:fillRect/>
          </a:stretch>
        </p:blipFill>
        <p:spPr>
          <a:xfrm>
            <a:off x="592831" y="1790821"/>
            <a:ext cx="8138865" cy="3757545"/>
          </a:xfrm>
          <a:prstGeom prst="rect">
            <a:avLst/>
          </a:prstGeom>
        </p:spPr>
      </p:pic>
    </p:spTree>
    <p:extLst>
      <p:ext uri="{BB962C8B-B14F-4D97-AF65-F5344CB8AC3E}">
        <p14:creationId xmlns:p14="http://schemas.microsoft.com/office/powerpoint/2010/main" val="171066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575770"/>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000" dirty="0">
                <a:solidFill>
                  <a:schemeClr val="tx2"/>
                </a:solidFill>
                <a:latin typeface="Calibri" pitchFamily="34" charset="0"/>
                <a:ea typeface="+mj-ea"/>
                <a:cs typeface="+mj-cs"/>
              </a:rPr>
              <a:t>Global Oil Supply Capacity and Demand Forecast, Y-o-Y Change,                                    2022-2028</a:t>
            </a:r>
          </a:p>
        </p:txBody>
      </p:sp>
      <p:sp>
        <p:nvSpPr>
          <p:cNvPr id="3" name="Rectangle 2"/>
          <p:cNvSpPr/>
          <p:nvPr/>
        </p:nvSpPr>
        <p:spPr>
          <a:xfrm>
            <a:off x="2363728" y="600964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Oil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12</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302FE30-2F70-61EC-D98B-7E02C8C90851}"/>
              </a:ext>
            </a:extLst>
          </p:cNvPr>
          <p:cNvPicPr>
            <a:picLocks noChangeAspect="1"/>
          </p:cNvPicPr>
          <p:nvPr/>
        </p:nvPicPr>
        <p:blipFill>
          <a:blip r:embed="rId4"/>
          <a:stretch>
            <a:fillRect/>
          </a:stretch>
        </p:blipFill>
        <p:spPr>
          <a:xfrm>
            <a:off x="610494" y="1702617"/>
            <a:ext cx="8173936" cy="3874198"/>
          </a:xfrm>
          <a:prstGeom prst="rect">
            <a:avLst/>
          </a:prstGeom>
        </p:spPr>
      </p:pic>
    </p:spTree>
    <p:extLst>
      <p:ext uri="{BB962C8B-B14F-4D97-AF65-F5344CB8AC3E}">
        <p14:creationId xmlns:p14="http://schemas.microsoft.com/office/powerpoint/2010/main" val="154642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The Ever Shifting </a:t>
            </a:r>
            <a:r>
              <a:rPr lang="en-US" sz="2400">
                <a:solidFill>
                  <a:schemeClr val="tx2"/>
                </a:solidFill>
                <a:latin typeface="Calibri" pitchFamily="34" charset="0"/>
                <a:ea typeface="+mj-ea"/>
                <a:cs typeface="+mj-cs"/>
              </a:rPr>
              <a:t>Peak Oil</a:t>
            </a:r>
            <a:endParaRPr lang="en-US" sz="2400" dirty="0">
              <a:solidFill>
                <a:schemeClr val="tx2"/>
              </a:solidFill>
              <a:latin typeface="Calibri" pitchFamily="34" charset="0"/>
              <a:ea typeface="+mj-ea"/>
              <a:cs typeface="+mj-cs"/>
            </a:endParaRP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13</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64590" y="1478919"/>
            <a:ext cx="8229600" cy="51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Ever since the coming of the oil age, there has been a fear of an impeding crisis concerning the availability of the resource due to uncontrolled demand</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Later on, after the war, the fear returned as global oil consumption kept rising and governments started to worry about resource depletion</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Thanks to modern exploration methods and the discovery of substantial oil fields beyond the Middle East and the USA, this fear subsided as oil companies were able to report increased proved reserves on a sustainable basis</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Fast forward in the 21</a:t>
            </a:r>
            <a:r>
              <a:rPr lang="en-US" altLang="el-GR" sz="1400" kern="0" baseline="30000" dirty="0">
                <a:latin typeface="Calibri" panose="020F0502020204030204" pitchFamily="34" charset="0"/>
                <a:cs typeface="Arial" panose="020B0604020202020204" pitchFamily="34" charset="0"/>
              </a:rPr>
              <a:t>st</a:t>
            </a:r>
            <a:r>
              <a:rPr lang="en-US" altLang="el-GR" sz="1400" kern="0" dirty="0">
                <a:latin typeface="Calibri" panose="020F0502020204030204" pitchFamily="34" charset="0"/>
                <a:cs typeface="Arial" panose="020B0604020202020204" pitchFamily="34" charset="0"/>
              </a:rPr>
              <a:t> century and the discussion on peak oil has returned on a new basis. The issue is now how soon will oil demand (and consequently oil production) start to recede so as to help lower greenhouse emissions. The same argument applies to natural gas</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Over the last 20 years or so, since Climate Change started to determine energy policies, the IEA and other </a:t>
            </a:r>
            <a:r>
              <a:rPr lang="en-US" altLang="el-GR" sz="1400" kern="0" dirty="0" err="1">
                <a:latin typeface="Calibri" panose="020F0502020204030204" pitchFamily="34" charset="0"/>
                <a:cs typeface="Arial" panose="020B0604020202020204" pitchFamily="34" charset="0"/>
              </a:rPr>
              <a:t>organisations</a:t>
            </a:r>
            <a:r>
              <a:rPr lang="en-US" altLang="el-GR" sz="1400" kern="0" dirty="0">
                <a:latin typeface="Calibri" panose="020F0502020204030204" pitchFamily="34" charset="0"/>
                <a:cs typeface="Arial" panose="020B0604020202020204" pitchFamily="34" charset="0"/>
              </a:rPr>
              <a:t> speculated as to when peak oil could be achieved setting one target after the other. First it was 2020, then it was 2025, 2028, 2030 and so forth.</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Such arbitrary targets systematically underestimated the developing world’s insatiable thirst for oil and gas as they are still (together with coal) the cheapest and most easily available forms of energy to satisfy rising energy needs. With RES contributing more energy but which is channeled almost exclusively for power generation.</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Latest findings as reported by the IEA in its forthcoming flagship report, World Energy Outlook 2023, show that peak oil may not actually be reached before 2040 by which time production is expected to plateau.</a:t>
            </a:r>
          </a:p>
        </p:txBody>
      </p:sp>
    </p:spTree>
    <p:extLst>
      <p:ext uri="{BB962C8B-B14F-4D97-AF65-F5344CB8AC3E}">
        <p14:creationId xmlns:p14="http://schemas.microsoft.com/office/powerpoint/2010/main" val="306538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843010"/>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000" dirty="0">
                <a:solidFill>
                  <a:schemeClr val="tx2"/>
                </a:solidFill>
                <a:latin typeface="Calibri" pitchFamily="34" charset="0"/>
                <a:ea typeface="+mj-ea"/>
                <a:cs typeface="+mj-cs"/>
              </a:rPr>
              <a:t>China is Driving Global EV Sales (LHS) and Oil Demand Set to Plateau (RHS)</a:t>
            </a:r>
          </a:p>
        </p:txBody>
      </p:sp>
      <p:sp>
        <p:nvSpPr>
          <p:cNvPr id="3" name="Rectangle 2"/>
          <p:cNvSpPr/>
          <p:nvPr/>
        </p:nvSpPr>
        <p:spPr>
          <a:xfrm>
            <a:off x="2363728" y="63385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14</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al"/>
          <p:cNvPicPr>
            <a:picLocks noChangeAspect="1" noChangeArrowheads="1"/>
          </p:cNvPicPr>
          <p:nvPr/>
        </p:nvPicPr>
        <p:blipFill rotWithShape="1">
          <a:blip r:embed="rId4">
            <a:extLst>
              <a:ext uri="{28A0092B-C50C-407E-A947-70E740481C1C}">
                <a14:useLocalDpi xmlns:a14="http://schemas.microsoft.com/office/drawing/2010/main" val="0"/>
              </a:ext>
            </a:extLst>
          </a:blip>
          <a:srcRect t="52993" b="4308"/>
          <a:stretch/>
        </p:blipFill>
        <p:spPr bwMode="auto">
          <a:xfrm>
            <a:off x="1259632" y="1614219"/>
            <a:ext cx="6891990" cy="45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9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Crude Oil Prices, 1862-2022</a:t>
            </a:r>
          </a:p>
        </p:txBody>
      </p:sp>
      <p:sp>
        <p:nvSpPr>
          <p:cNvPr id="3" name="Rectangle 2"/>
          <p:cNvSpPr/>
          <p:nvPr/>
        </p:nvSpPr>
        <p:spPr>
          <a:xfrm>
            <a:off x="248925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Energy Institute Statistical Review of World Energy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15</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a:extLst>
              <a:ext uri="{FF2B5EF4-FFF2-40B4-BE49-F238E27FC236}">
                <a16:creationId xmlns:a16="http://schemas.microsoft.com/office/drawing/2014/main" id="{EAF91962-D6BA-8BDE-F5E7-2DF32BB2E2C8}"/>
              </a:ext>
            </a:extLst>
          </p:cNvPr>
          <p:cNvPicPr>
            <a:picLocks noChangeAspect="1"/>
          </p:cNvPicPr>
          <p:nvPr/>
        </p:nvPicPr>
        <p:blipFill rotWithShape="1">
          <a:blip r:embed="rId4"/>
          <a:srcRect l="20075" t="21986" r="22438" b="5179"/>
          <a:stretch/>
        </p:blipFill>
        <p:spPr>
          <a:xfrm>
            <a:off x="521603" y="1511732"/>
            <a:ext cx="8351841" cy="5102994"/>
          </a:xfrm>
          <a:prstGeom prst="rect">
            <a:avLst/>
          </a:prstGeom>
        </p:spPr>
      </p:pic>
    </p:spTree>
    <p:extLst>
      <p:ext uri="{BB962C8B-B14F-4D97-AF65-F5344CB8AC3E}">
        <p14:creationId xmlns:p14="http://schemas.microsoft.com/office/powerpoint/2010/main" val="165265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37675" y="799204"/>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Global LNG Imports and Exports by Region, 2015-2024</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16</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810C0FB-37EA-43EE-62B7-69E551CB151E}"/>
              </a:ext>
            </a:extLst>
          </p:cNvPr>
          <p:cNvPicPr>
            <a:picLocks noChangeAspect="1"/>
          </p:cNvPicPr>
          <p:nvPr/>
        </p:nvPicPr>
        <p:blipFill>
          <a:blip r:embed="rId4"/>
          <a:stretch>
            <a:fillRect/>
          </a:stretch>
        </p:blipFill>
        <p:spPr>
          <a:xfrm>
            <a:off x="2443163" y="6147787"/>
            <a:ext cx="4413887" cy="329213"/>
          </a:xfrm>
          <a:prstGeom prst="rect">
            <a:avLst/>
          </a:prstGeom>
        </p:spPr>
      </p:pic>
      <p:pic>
        <p:nvPicPr>
          <p:cNvPr id="4" name="Picture 3">
            <a:extLst>
              <a:ext uri="{FF2B5EF4-FFF2-40B4-BE49-F238E27FC236}">
                <a16:creationId xmlns:a16="http://schemas.microsoft.com/office/drawing/2014/main" id="{99A80461-BA12-75F8-D3A6-9CEEE04315E1}"/>
              </a:ext>
            </a:extLst>
          </p:cNvPr>
          <p:cNvPicPr>
            <a:picLocks noChangeAspect="1"/>
          </p:cNvPicPr>
          <p:nvPr/>
        </p:nvPicPr>
        <p:blipFill>
          <a:blip r:embed="rId5"/>
          <a:stretch>
            <a:fillRect/>
          </a:stretch>
        </p:blipFill>
        <p:spPr>
          <a:xfrm>
            <a:off x="298709" y="1852360"/>
            <a:ext cx="8702794" cy="3673158"/>
          </a:xfrm>
          <a:prstGeom prst="rect">
            <a:avLst/>
          </a:prstGeom>
        </p:spPr>
      </p:pic>
    </p:spTree>
    <p:extLst>
      <p:ext uri="{BB962C8B-B14F-4D97-AF65-F5344CB8AC3E}">
        <p14:creationId xmlns:p14="http://schemas.microsoft.com/office/powerpoint/2010/main" val="377526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The Future of Global Gas Demand</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17</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A93AC4-9F2A-534C-308F-ACC15D012526}"/>
              </a:ext>
            </a:extLst>
          </p:cNvPr>
          <p:cNvPicPr>
            <a:picLocks noChangeAspect="1"/>
          </p:cNvPicPr>
          <p:nvPr/>
        </p:nvPicPr>
        <p:blipFill>
          <a:blip r:embed="rId4"/>
          <a:stretch>
            <a:fillRect/>
          </a:stretch>
        </p:blipFill>
        <p:spPr>
          <a:xfrm>
            <a:off x="386805" y="1743010"/>
            <a:ext cx="8582037" cy="4179248"/>
          </a:xfrm>
          <a:prstGeom prst="rect">
            <a:avLst/>
          </a:prstGeom>
        </p:spPr>
      </p:pic>
    </p:spTree>
    <p:extLst>
      <p:ext uri="{BB962C8B-B14F-4D97-AF65-F5344CB8AC3E}">
        <p14:creationId xmlns:p14="http://schemas.microsoft.com/office/powerpoint/2010/main" val="108309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The Future of Global LNG Trade</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18</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9576485-1B0A-2F64-E7B1-973D93367510}"/>
              </a:ext>
            </a:extLst>
          </p:cNvPr>
          <p:cNvPicPr>
            <a:picLocks noChangeAspect="1"/>
          </p:cNvPicPr>
          <p:nvPr/>
        </p:nvPicPr>
        <p:blipFill>
          <a:blip r:embed="rId4"/>
          <a:stretch>
            <a:fillRect/>
          </a:stretch>
        </p:blipFill>
        <p:spPr>
          <a:xfrm>
            <a:off x="459638" y="1852414"/>
            <a:ext cx="8405251" cy="3960440"/>
          </a:xfrm>
          <a:prstGeom prst="rect">
            <a:avLst/>
          </a:prstGeom>
        </p:spPr>
      </p:pic>
    </p:spTree>
    <p:extLst>
      <p:ext uri="{BB962C8B-B14F-4D97-AF65-F5344CB8AC3E}">
        <p14:creationId xmlns:p14="http://schemas.microsoft.com/office/powerpoint/2010/main" val="311171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LNG Exports are Dominated by the US and the Middle East</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19</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D423977-75A0-BFB5-AC35-7A2CD7F1E900}"/>
              </a:ext>
            </a:extLst>
          </p:cNvPr>
          <p:cNvPicPr>
            <a:picLocks noChangeAspect="1"/>
          </p:cNvPicPr>
          <p:nvPr/>
        </p:nvPicPr>
        <p:blipFill>
          <a:blip r:embed="rId4"/>
          <a:stretch>
            <a:fillRect/>
          </a:stretch>
        </p:blipFill>
        <p:spPr>
          <a:xfrm>
            <a:off x="421334" y="1764479"/>
            <a:ext cx="8542067" cy="4100192"/>
          </a:xfrm>
          <a:prstGeom prst="rect">
            <a:avLst/>
          </a:prstGeom>
        </p:spPr>
      </p:pic>
    </p:spTree>
    <p:extLst>
      <p:ext uri="{BB962C8B-B14F-4D97-AF65-F5344CB8AC3E}">
        <p14:creationId xmlns:p14="http://schemas.microsoft.com/office/powerpoint/2010/main" val="122672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spcBef>
                <a:spcPct val="50000"/>
              </a:spcBef>
              <a:defRPr/>
            </a:pPr>
            <a:r>
              <a:rPr lang="en-US" altLang="el-GR" kern="1200" dirty="0">
                <a:latin typeface="Calibri" pitchFamily="34" charset="0"/>
              </a:rPr>
              <a:t>Introduction</a:t>
            </a:r>
          </a:p>
        </p:txBody>
      </p:sp>
      <p:sp>
        <p:nvSpPr>
          <p:cNvPr id="17411" name="Rectangle 3"/>
          <p:cNvSpPr>
            <a:spLocks noGrp="1" noChangeArrowheads="1"/>
          </p:cNvSpPr>
          <p:nvPr>
            <p:ph type="body" idx="1"/>
          </p:nvPr>
        </p:nvSpPr>
        <p:spPr>
          <a:xfrm>
            <a:off x="464590" y="1478919"/>
            <a:ext cx="8229600" cy="5194116"/>
          </a:xfrm>
        </p:spPr>
        <p:txBody>
          <a:bodyPr/>
          <a:lstStyle/>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Crude oil and petroleum products, Liquefied Natural Gas (LNG) and coal constitute the vast majority of energy cargoes transported daily by ships all over the world.</a:t>
            </a:r>
          </a:p>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Looking at the statistics for 2022, we see that fossil fuels correspond to 82% of the final global energy consumption.</a:t>
            </a:r>
          </a:p>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In view of the fact that Greek owned vessels transport large amounts of energy cargoes, roughly corresponding to 50% of global volumes, it is of interest to know the mid- and long-term outlook of the above natural resources.</a:t>
            </a:r>
          </a:p>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Hence, based on data provided by the International Energy Agency (IEA), BP, the Energy Institute and the EIA, we take a look on the mid- and long-term prospects and their impact on shipping.</a:t>
            </a:r>
          </a:p>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Given the pressure from international bodies, including the EU and the United Nations, and the huge public </a:t>
            </a:r>
            <a:r>
              <a:rPr lang="en-US" altLang="el-GR" sz="1400" dirty="0" err="1">
                <a:latin typeface="Calibri" panose="020F0502020204030204" pitchFamily="34" charset="0"/>
                <a:cs typeface="Arial" panose="020B0604020202020204" pitchFamily="34" charset="0"/>
              </a:rPr>
              <a:t>mobilisation</a:t>
            </a:r>
            <a:r>
              <a:rPr lang="en-US" altLang="el-GR" sz="1400" dirty="0">
                <a:latin typeface="Calibri" panose="020F0502020204030204" pitchFamily="34" charset="0"/>
                <a:cs typeface="Arial" panose="020B0604020202020204" pitchFamily="34" charset="0"/>
              </a:rPr>
              <a:t> to enforce an energy transition, based exclusively on Renewable Energy Sources, Hydrogen, Electric Vehicles and other so called clean energy sources, including nuclear power, the impression has been created that it only a matter of time for fossil fuels to become redundant as in very few years, latest by 2040, the world will not need them as everything will run on electricity generated by RES and nuclear power.</a:t>
            </a:r>
          </a:p>
          <a:p>
            <a:pPr algn="just" eaLnBrk="1" hangingPunct="1">
              <a:spcBef>
                <a:spcPct val="50000"/>
              </a:spcBef>
              <a:buSzPct val="88000"/>
              <a:buFont typeface="Wingdings" panose="05000000000000000000" pitchFamily="2" charset="2"/>
              <a:buChar char="q"/>
            </a:pPr>
            <a:r>
              <a:rPr lang="en-US" altLang="el-GR" sz="1400" dirty="0">
                <a:latin typeface="Calibri" panose="020F0502020204030204" pitchFamily="34" charset="0"/>
                <a:cs typeface="Arial" panose="020B0604020202020204" pitchFamily="34" charset="0"/>
              </a:rPr>
              <a:t>Is the above a pragmatic scenario? Are we likely to soon see the end of seaborne transportation of oil, gas and coal? The answer is clearly no and one has only to look at some interesting data on global oil consumption, going back to 1973 and comparing it with 2022, to </a:t>
            </a:r>
            <a:r>
              <a:rPr lang="en-US" altLang="el-GR" sz="1400" dirty="0" err="1">
                <a:latin typeface="Calibri" panose="020F0502020204030204" pitchFamily="34" charset="0"/>
                <a:cs typeface="Arial" panose="020B0604020202020204" pitchFamily="34" charset="0"/>
              </a:rPr>
              <a:t>realise</a:t>
            </a:r>
            <a:r>
              <a:rPr lang="en-US" altLang="el-GR" sz="1400" dirty="0">
                <a:latin typeface="Calibri" panose="020F0502020204030204" pitchFamily="34" charset="0"/>
                <a:cs typeface="Arial" panose="020B0604020202020204" pitchFamily="34" charset="0"/>
              </a:rPr>
              <a:t> that energy transition does not happen in five, ten or twenty years. In 1973, fossil fuels were covering 87% of global energy needs, whereas in 2022 they were responsible for 82% (Despite more than $5 trillion investment and heavy subsidies over the last 15 years or so).</a:t>
            </a:r>
          </a:p>
        </p:txBody>
      </p:sp>
      <p:sp>
        <p:nvSpPr>
          <p:cNvPr id="17413" name="Θέση αριθμού διαφάνειας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04325ADE-97A9-4CCB-B53B-41151F64BBD5}" type="slidenum">
              <a:rPr lang="en-US" altLang="el-GR" sz="1000"/>
              <a:pPr>
                <a:spcBef>
                  <a:spcPct val="0"/>
                </a:spcBef>
                <a:buClrTx/>
                <a:buSzTx/>
                <a:buFontTx/>
                <a:buNone/>
              </a:pPr>
              <a:t>2</a:t>
            </a:fld>
            <a:endParaRPr lang="en-US" altLang="el-GR" sz="1000"/>
          </a:p>
        </p:txBody>
      </p:sp>
      <p:pic>
        <p:nvPicPr>
          <p:cNvPr id="6" name="Picture 16">
            <a:extLst>
              <a:ext uri="{FF2B5EF4-FFF2-40B4-BE49-F238E27FC236}">
                <a16:creationId xmlns:a16="http://schemas.microsoft.com/office/drawing/2014/main" id="{F7EA11A2-41A2-F347-B9AE-F7060843F5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27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9" y="523950"/>
            <a:ext cx="8424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The Share of LNG and Russian Piped Gas in the EU’s Gas Demand             (2001-2023)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20</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1A04892-CFA9-B959-CFFC-1DCD240E7246}"/>
              </a:ext>
            </a:extLst>
          </p:cNvPr>
          <p:cNvPicPr>
            <a:picLocks noChangeAspect="1"/>
          </p:cNvPicPr>
          <p:nvPr/>
        </p:nvPicPr>
        <p:blipFill>
          <a:blip r:embed="rId4"/>
          <a:stretch>
            <a:fillRect/>
          </a:stretch>
        </p:blipFill>
        <p:spPr>
          <a:xfrm>
            <a:off x="336813" y="1651622"/>
            <a:ext cx="8626588" cy="4198984"/>
          </a:xfrm>
          <a:prstGeom prst="rect">
            <a:avLst/>
          </a:prstGeom>
        </p:spPr>
      </p:pic>
      <p:pic>
        <p:nvPicPr>
          <p:cNvPr id="9" name="Picture 8">
            <a:extLst>
              <a:ext uri="{FF2B5EF4-FFF2-40B4-BE49-F238E27FC236}">
                <a16:creationId xmlns:a16="http://schemas.microsoft.com/office/drawing/2014/main" id="{8810C0FB-37EA-43EE-62B7-69E551CB151E}"/>
              </a:ext>
            </a:extLst>
          </p:cNvPr>
          <p:cNvPicPr>
            <a:picLocks noChangeAspect="1"/>
          </p:cNvPicPr>
          <p:nvPr/>
        </p:nvPicPr>
        <p:blipFill>
          <a:blip r:embed="rId5"/>
          <a:stretch>
            <a:fillRect/>
          </a:stretch>
        </p:blipFill>
        <p:spPr>
          <a:xfrm>
            <a:off x="2443163" y="6147787"/>
            <a:ext cx="4413887" cy="329213"/>
          </a:xfrm>
          <a:prstGeom prst="rect">
            <a:avLst/>
          </a:prstGeom>
        </p:spPr>
      </p:pic>
    </p:spTree>
    <p:extLst>
      <p:ext uri="{BB962C8B-B14F-4D97-AF65-F5344CB8AC3E}">
        <p14:creationId xmlns:p14="http://schemas.microsoft.com/office/powerpoint/2010/main" val="143547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Main Spot and Forward Natural Gas Prices, 2020-2024</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21</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A17A3F6-D1EF-98A5-5EF6-0ABDBE4B1C89}"/>
              </a:ext>
            </a:extLst>
          </p:cNvPr>
          <p:cNvPicPr>
            <a:picLocks noChangeAspect="1"/>
          </p:cNvPicPr>
          <p:nvPr/>
        </p:nvPicPr>
        <p:blipFill>
          <a:blip r:embed="rId4"/>
          <a:stretch>
            <a:fillRect/>
          </a:stretch>
        </p:blipFill>
        <p:spPr>
          <a:xfrm>
            <a:off x="389385" y="1810284"/>
            <a:ext cx="8519898" cy="3657917"/>
          </a:xfrm>
          <a:prstGeom prst="rect">
            <a:avLst/>
          </a:prstGeom>
        </p:spPr>
      </p:pic>
    </p:spTree>
    <p:extLst>
      <p:ext uri="{BB962C8B-B14F-4D97-AF65-F5344CB8AC3E}">
        <p14:creationId xmlns:p14="http://schemas.microsoft.com/office/powerpoint/2010/main" val="315551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809854"/>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Coal Demand at Record Level, 2000-2022</a:t>
            </a:r>
          </a:p>
        </p:txBody>
      </p:sp>
      <p:sp>
        <p:nvSpPr>
          <p:cNvPr id="3" name="Rectangle 2"/>
          <p:cNvSpPr/>
          <p:nvPr/>
        </p:nvSpPr>
        <p:spPr>
          <a:xfrm>
            <a:off x="2483768" y="618842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22</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t="3981" b="52382"/>
          <a:stretch/>
        </p:blipFill>
        <p:spPr>
          <a:xfrm>
            <a:off x="1403647" y="1681940"/>
            <a:ext cx="6336704" cy="4266299"/>
          </a:xfrm>
          <a:prstGeom prst="rect">
            <a:avLst/>
          </a:prstGeom>
        </p:spPr>
      </p:pic>
    </p:spTree>
    <p:extLst>
      <p:ext uri="{BB962C8B-B14F-4D97-AF65-F5344CB8AC3E}">
        <p14:creationId xmlns:p14="http://schemas.microsoft.com/office/powerpoint/2010/main" val="189134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Global Coal Consumption, 2021-2023</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Coal Market Update (July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23</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FE082B-80AD-D9D6-9DC7-96F6663A70CB}"/>
              </a:ext>
            </a:extLst>
          </p:cNvPr>
          <p:cNvPicPr>
            <a:picLocks noChangeAspect="1"/>
          </p:cNvPicPr>
          <p:nvPr/>
        </p:nvPicPr>
        <p:blipFill>
          <a:blip r:embed="rId4"/>
          <a:stretch>
            <a:fillRect/>
          </a:stretch>
        </p:blipFill>
        <p:spPr>
          <a:xfrm>
            <a:off x="841226" y="1916832"/>
            <a:ext cx="7642076" cy="3889933"/>
          </a:xfrm>
          <a:prstGeom prst="rect">
            <a:avLst/>
          </a:prstGeom>
        </p:spPr>
      </p:pic>
    </p:spTree>
    <p:extLst>
      <p:ext uri="{BB962C8B-B14F-4D97-AF65-F5344CB8AC3E}">
        <p14:creationId xmlns:p14="http://schemas.microsoft.com/office/powerpoint/2010/main" val="278614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Coal Supply by Scenario, 2010-2050</a:t>
            </a:r>
          </a:p>
        </p:txBody>
      </p:sp>
      <p:sp>
        <p:nvSpPr>
          <p:cNvPr id="3" name="Rectangle 2"/>
          <p:cNvSpPr/>
          <p:nvPr/>
        </p:nvSpPr>
        <p:spPr>
          <a:xfrm>
            <a:off x="2453993" y="6198284"/>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World Energy Outlook 2022</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24</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5194" t="38100" r="25981" b="21301"/>
          <a:stretch/>
        </p:blipFill>
        <p:spPr>
          <a:xfrm>
            <a:off x="524323" y="1954778"/>
            <a:ext cx="8275882" cy="3870977"/>
          </a:xfrm>
          <a:prstGeom prst="rect">
            <a:avLst/>
          </a:prstGeom>
        </p:spPr>
      </p:pic>
    </p:spTree>
    <p:extLst>
      <p:ext uri="{BB962C8B-B14F-4D97-AF65-F5344CB8AC3E}">
        <p14:creationId xmlns:p14="http://schemas.microsoft.com/office/powerpoint/2010/main" val="421211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Thermal Coal Price Markers, 2021-2023</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Coal Market Update (July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25</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0511FAA-144F-AFD1-896C-38F0089119E2}"/>
              </a:ext>
            </a:extLst>
          </p:cNvPr>
          <p:cNvPicPr>
            <a:picLocks noChangeAspect="1"/>
          </p:cNvPicPr>
          <p:nvPr/>
        </p:nvPicPr>
        <p:blipFill>
          <a:blip r:embed="rId4"/>
          <a:stretch>
            <a:fillRect/>
          </a:stretch>
        </p:blipFill>
        <p:spPr>
          <a:xfrm>
            <a:off x="1025940" y="1637372"/>
            <a:ext cx="7272647" cy="4332434"/>
          </a:xfrm>
          <a:prstGeom prst="rect">
            <a:avLst/>
          </a:prstGeom>
        </p:spPr>
      </p:pic>
    </p:spTree>
    <p:extLst>
      <p:ext uri="{BB962C8B-B14F-4D97-AF65-F5344CB8AC3E}">
        <p14:creationId xmlns:p14="http://schemas.microsoft.com/office/powerpoint/2010/main" val="399243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49832" y="840738"/>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000" dirty="0">
                <a:solidFill>
                  <a:schemeClr val="tx2"/>
                </a:solidFill>
                <a:latin typeface="Calibri" pitchFamily="34" charset="0"/>
                <a:ea typeface="+mj-ea"/>
                <a:cs typeface="+mj-cs"/>
              </a:rPr>
              <a:t>Liquefaction Capacity Growth Vs LNG Global Fleet Count Growth, 2011-2022</a:t>
            </a:r>
          </a:p>
        </p:txBody>
      </p:sp>
      <p:sp>
        <p:nvSpPr>
          <p:cNvPr id="3" name="Rectangle 2"/>
          <p:cNvSpPr/>
          <p:nvPr/>
        </p:nvSpPr>
        <p:spPr>
          <a:xfrm>
            <a:off x="245399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IGU LNG Report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26</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3144" t="41299" r="53938" b="12502"/>
          <a:stretch/>
        </p:blipFill>
        <p:spPr>
          <a:xfrm>
            <a:off x="737827" y="1495872"/>
            <a:ext cx="7848872" cy="4752528"/>
          </a:xfrm>
          <a:prstGeom prst="rect">
            <a:avLst/>
          </a:prstGeom>
        </p:spPr>
      </p:pic>
    </p:spTree>
    <p:extLst>
      <p:ext uri="{BB962C8B-B14F-4D97-AF65-F5344CB8AC3E}">
        <p14:creationId xmlns:p14="http://schemas.microsoft.com/office/powerpoint/2010/main" val="230311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49832" y="604538"/>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000" dirty="0">
                <a:solidFill>
                  <a:schemeClr val="tx2"/>
                </a:solidFill>
                <a:latin typeface="Calibri" pitchFamily="34" charset="0"/>
                <a:ea typeface="+mj-ea"/>
                <a:cs typeface="+mj-cs"/>
              </a:rPr>
              <a:t>Global Active LNG Fleet and </a:t>
            </a:r>
            <a:r>
              <a:rPr lang="en-US" sz="2000" dirty="0" err="1">
                <a:solidFill>
                  <a:schemeClr val="tx2"/>
                </a:solidFill>
                <a:latin typeface="Calibri" pitchFamily="34" charset="0"/>
                <a:ea typeface="+mj-ea"/>
                <a:cs typeface="+mj-cs"/>
              </a:rPr>
              <a:t>Orderbook</a:t>
            </a:r>
            <a:r>
              <a:rPr lang="en-US" sz="2000" dirty="0">
                <a:solidFill>
                  <a:schemeClr val="tx2"/>
                </a:solidFill>
                <a:latin typeface="Calibri" pitchFamily="34" charset="0"/>
                <a:ea typeface="+mj-ea"/>
                <a:cs typeface="+mj-cs"/>
              </a:rPr>
              <a:t> by Delivery Year and Average                   Capacity, 1991-2028</a:t>
            </a:r>
          </a:p>
        </p:txBody>
      </p:sp>
      <p:sp>
        <p:nvSpPr>
          <p:cNvPr id="3" name="Rectangle 2"/>
          <p:cNvSpPr/>
          <p:nvPr/>
        </p:nvSpPr>
        <p:spPr>
          <a:xfrm>
            <a:off x="245399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IGU LNG Report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27</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3932" t="34600" r="40944" b="6275"/>
          <a:stretch/>
        </p:blipFill>
        <p:spPr>
          <a:xfrm>
            <a:off x="703605" y="1471774"/>
            <a:ext cx="7917317" cy="4776626"/>
          </a:xfrm>
          <a:prstGeom prst="rect">
            <a:avLst/>
          </a:prstGeom>
        </p:spPr>
      </p:pic>
    </p:spTree>
    <p:extLst>
      <p:ext uri="{BB962C8B-B14F-4D97-AF65-F5344CB8AC3E}">
        <p14:creationId xmlns:p14="http://schemas.microsoft.com/office/powerpoint/2010/main" val="398001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49833" y="82793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Global LNG Shipping</a:t>
            </a:r>
          </a:p>
        </p:txBody>
      </p:sp>
      <p:sp>
        <p:nvSpPr>
          <p:cNvPr id="3" name="Rectangle 2"/>
          <p:cNvSpPr/>
          <p:nvPr/>
        </p:nvSpPr>
        <p:spPr>
          <a:xfrm>
            <a:off x="245399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IGU LNG Report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28</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20469" t="22001" r="21650" b="12201"/>
          <a:stretch/>
        </p:blipFill>
        <p:spPr>
          <a:xfrm>
            <a:off x="665820" y="1426661"/>
            <a:ext cx="7992888" cy="5111098"/>
          </a:xfrm>
          <a:prstGeom prst="rect">
            <a:avLst/>
          </a:prstGeom>
          <a:ln>
            <a:solidFill>
              <a:schemeClr val="tx1"/>
            </a:solidFill>
          </a:ln>
        </p:spPr>
      </p:pic>
    </p:spTree>
    <p:extLst>
      <p:ext uri="{BB962C8B-B14F-4D97-AF65-F5344CB8AC3E}">
        <p14:creationId xmlns:p14="http://schemas.microsoft.com/office/powerpoint/2010/main" val="774359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49833" y="625003"/>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000" dirty="0">
                <a:solidFill>
                  <a:schemeClr val="tx2"/>
                </a:solidFill>
                <a:latin typeface="Calibri" pitchFamily="34" charset="0"/>
                <a:ea typeface="+mj-ea"/>
                <a:cs typeface="+mj-cs"/>
              </a:rPr>
              <a:t>Alternative Fuel Uptake in the World Fleet by Number of Ships and                          Gross Tonnage</a:t>
            </a:r>
          </a:p>
        </p:txBody>
      </p:sp>
      <p:sp>
        <p:nvSpPr>
          <p:cNvPr id="3" name="Rectangle 2"/>
          <p:cNvSpPr/>
          <p:nvPr/>
        </p:nvSpPr>
        <p:spPr>
          <a:xfrm>
            <a:off x="245399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DNV Maritime Forecast 2050</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29</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7951" t="26200" r="27556" b="29000"/>
          <a:stretch/>
        </p:blipFill>
        <p:spPr>
          <a:xfrm>
            <a:off x="526976" y="1446372"/>
            <a:ext cx="8270576" cy="4684220"/>
          </a:xfrm>
          <a:prstGeom prst="rect">
            <a:avLst/>
          </a:prstGeom>
        </p:spPr>
      </p:pic>
    </p:spTree>
    <p:extLst>
      <p:ext uri="{BB962C8B-B14F-4D97-AF65-F5344CB8AC3E}">
        <p14:creationId xmlns:p14="http://schemas.microsoft.com/office/powerpoint/2010/main" val="198159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Share of World Total Energy Supply by Source, 1973 and 2019</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a:t>
            </a:r>
            <a:r>
              <a:rPr lang="en-US" altLang="el-GR" dirty="0">
                <a:solidFill>
                  <a:srgbClr val="000000"/>
                </a:solidFill>
                <a:latin typeface="Calibri" panose="020F0502020204030204" pitchFamily="34" charset="0"/>
              </a:rPr>
              <a:t>IEA Key World Energy Statistics 2022</a:t>
            </a:r>
            <a:endParaRPr lang="en-US" altLang="el-GR" sz="1200" dirty="0">
              <a:solidFill>
                <a:srgbClr val="000000"/>
              </a:solidFill>
              <a:latin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28738" t="33900" r="30312" b="22458"/>
          <a:stretch/>
        </p:blipFill>
        <p:spPr>
          <a:xfrm>
            <a:off x="936037" y="1677442"/>
            <a:ext cx="7488832" cy="4489437"/>
          </a:xfrm>
          <a:prstGeom prst="rect">
            <a:avLst/>
          </a:prstGeom>
        </p:spPr>
      </p:pic>
    </p:spTree>
    <p:extLst>
      <p:ext uri="{BB962C8B-B14F-4D97-AF65-F5344CB8AC3E}">
        <p14:creationId xmlns:p14="http://schemas.microsoft.com/office/powerpoint/2010/main" val="3713773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49833" y="104307"/>
            <a:ext cx="8424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1800" dirty="0">
                <a:solidFill>
                  <a:schemeClr val="tx2"/>
                </a:solidFill>
                <a:latin typeface="Calibri" pitchFamily="34" charset="0"/>
                <a:ea typeface="+mj-ea"/>
                <a:cs typeface="+mj-cs"/>
              </a:rPr>
              <a:t>DNV’s 24 Scenarios for the Maritime Energy Mix in 2050</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30</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28344" t="21301" r="27163" b="5901"/>
          <a:stretch/>
        </p:blipFill>
        <p:spPr>
          <a:xfrm>
            <a:off x="1390493" y="502562"/>
            <a:ext cx="6493875" cy="5976664"/>
          </a:xfrm>
          <a:prstGeom prst="rect">
            <a:avLst/>
          </a:prstGeom>
        </p:spPr>
      </p:pic>
      <p:sp>
        <p:nvSpPr>
          <p:cNvPr id="9" name="Rectangle 8"/>
          <p:cNvSpPr/>
          <p:nvPr/>
        </p:nvSpPr>
        <p:spPr>
          <a:xfrm>
            <a:off x="2453993" y="65671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DNV Maritime Forecast 2050</a:t>
            </a:r>
          </a:p>
        </p:txBody>
      </p:sp>
    </p:spTree>
    <p:extLst>
      <p:ext uri="{BB962C8B-B14F-4D97-AF65-F5344CB8AC3E}">
        <p14:creationId xmlns:p14="http://schemas.microsoft.com/office/powerpoint/2010/main" val="164722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31033" y="776550"/>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Main Maritime Shipping Traffic Routes</a:t>
            </a:r>
          </a:p>
        </p:txBody>
      </p:sp>
      <p:sp>
        <p:nvSpPr>
          <p:cNvPr id="3" name="Rectangle 2"/>
          <p:cNvSpPr/>
          <p:nvPr/>
        </p:nvSpPr>
        <p:spPr>
          <a:xfrm>
            <a:off x="2435193" y="580445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IRENA </a:t>
            </a:r>
            <a:r>
              <a:rPr lang="en-US" altLang="el-GR" sz="1200" dirty="0" err="1">
                <a:solidFill>
                  <a:srgbClr val="000000"/>
                </a:solidFill>
                <a:latin typeface="Calibri" panose="020F0502020204030204" pitchFamily="34" charset="0"/>
              </a:rPr>
              <a:t>Decarbonising</a:t>
            </a:r>
            <a:r>
              <a:rPr lang="en-US" altLang="el-GR" sz="1200" dirty="0">
                <a:solidFill>
                  <a:srgbClr val="000000"/>
                </a:solidFill>
                <a:latin typeface="Calibri" panose="020F0502020204030204" pitchFamily="34" charset="0"/>
              </a:rPr>
              <a:t> Shipping 2021</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31</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B07A7D8-77DD-BC3A-AD3C-836B39900D11}"/>
              </a:ext>
            </a:extLst>
          </p:cNvPr>
          <p:cNvPicPr>
            <a:picLocks noChangeAspect="1"/>
          </p:cNvPicPr>
          <p:nvPr/>
        </p:nvPicPr>
        <p:blipFill>
          <a:blip r:embed="rId4"/>
          <a:stretch>
            <a:fillRect/>
          </a:stretch>
        </p:blipFill>
        <p:spPr>
          <a:xfrm>
            <a:off x="323528" y="1772816"/>
            <a:ext cx="8639873" cy="3479318"/>
          </a:xfrm>
          <a:prstGeom prst="rect">
            <a:avLst/>
          </a:prstGeom>
        </p:spPr>
      </p:pic>
    </p:spTree>
    <p:extLst>
      <p:ext uri="{BB962C8B-B14F-4D97-AF65-F5344CB8AC3E}">
        <p14:creationId xmlns:p14="http://schemas.microsoft.com/office/powerpoint/2010/main" val="397925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32388" y="862618"/>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Concluding Remarks</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32</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60548" y="1511484"/>
            <a:ext cx="8229600" cy="51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Efforts by governments and international </a:t>
            </a:r>
            <a:r>
              <a:rPr lang="en-US" altLang="el-GR" sz="1400" kern="0" dirty="0" err="1">
                <a:latin typeface="Calibri" panose="020F0502020204030204" pitchFamily="34" charset="0"/>
                <a:cs typeface="Arial" panose="020B0604020202020204" pitchFamily="34" charset="0"/>
              </a:rPr>
              <a:t>organisations</a:t>
            </a:r>
            <a:r>
              <a:rPr lang="en-US" altLang="el-GR" sz="1400" kern="0" dirty="0">
                <a:latin typeface="Calibri" panose="020F0502020204030204" pitchFamily="34" charset="0"/>
                <a:cs typeface="Arial" panose="020B0604020202020204" pitchFamily="34" charset="0"/>
              </a:rPr>
              <a:t> to fast track energy transition by imposing emission inspired change of fuel in industries, transportation, buildings and shipping have not been successful in curtailing demand for oil, gas and coal. On the contrary, we see a rise in demand.</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Peak oil demand is now forecasted beyond 2040 while gas demand may not climax until a little later, and so we can take a breath.</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In any event, there are divergent views among forecasters and nobody really knows when exactly we might see peak fossil fuel demand happening.</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It safe to assume that beyond 2050 the global energy mix will shift towards greater electricity input. This means that over the 20-25 years we shall need more vessel capacity to transport energy related commodities. That means more oil tankers and a lot more LNG and special cargo vessels.</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There are opportunities in new type of special type vessels such as CO2, Hydrogen, Methanol, Ammonia carriers as CCUS technologies take hold.</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In view of increased environmental regulation and the weighing of ESG criteria in shipping and chartering operations, a clear direction will be towards new builds.</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The extra costs involved in the building and operation of vessels which comply with the new low carbon criteria will be covered by improved efficiencies in the management and running of vessels (e.g. lowering of fuel costs, increased automation, etc.).</a:t>
            </a:r>
          </a:p>
          <a:p>
            <a:pPr algn="just" eaLnBrk="1" hangingPunct="1">
              <a:spcBef>
                <a:spcPct val="50000"/>
              </a:spcBef>
              <a:buSzPct val="88000"/>
              <a:buFont typeface="Wingdings" panose="05000000000000000000" pitchFamily="2" charset="2"/>
              <a:buChar char="q"/>
            </a:pPr>
            <a:r>
              <a:rPr lang="en-US" altLang="el-GR" sz="1400" kern="0" dirty="0">
                <a:latin typeface="Calibri" panose="020F0502020204030204" pitchFamily="34" charset="0"/>
                <a:cs typeface="Arial" panose="020B0604020202020204" pitchFamily="34" charset="0"/>
              </a:rPr>
              <a:t>Greek </a:t>
            </a:r>
            <a:r>
              <a:rPr lang="en-US" altLang="el-GR" sz="1400" kern="0" dirty="0" err="1">
                <a:latin typeface="Calibri" panose="020F0502020204030204" pitchFamily="34" charset="0"/>
                <a:cs typeface="Arial" panose="020B0604020202020204" pitchFamily="34" charset="0"/>
              </a:rPr>
              <a:t>shipowners</a:t>
            </a:r>
            <a:r>
              <a:rPr lang="en-US" altLang="el-GR" sz="1400" kern="0" dirty="0">
                <a:latin typeface="Calibri" panose="020F0502020204030204" pitchFamily="34" charset="0"/>
                <a:cs typeface="Arial" panose="020B0604020202020204" pitchFamily="34" charset="0"/>
              </a:rPr>
              <a:t> are well placed to take advantage of the new global energy and environmental order. By constantly </a:t>
            </a:r>
            <a:r>
              <a:rPr lang="en-US" altLang="el-GR" sz="1400" kern="0" dirty="0" err="1">
                <a:latin typeface="Calibri" panose="020F0502020204030204" pitchFamily="34" charset="0"/>
                <a:cs typeface="Arial" panose="020B0604020202020204" pitchFamily="34" charset="0"/>
              </a:rPr>
              <a:t>modernising</a:t>
            </a:r>
            <a:r>
              <a:rPr lang="en-US" altLang="el-GR" sz="1400" kern="0" dirty="0">
                <a:latin typeface="Calibri" panose="020F0502020204030204" pitchFamily="34" charset="0"/>
                <a:cs typeface="Arial" panose="020B0604020202020204" pitchFamily="34" charset="0"/>
              </a:rPr>
              <a:t> their fleets and showcasing responsible ship management (by expertly managing HR and environmental issues) and versatility in operations Greek </a:t>
            </a:r>
            <a:r>
              <a:rPr lang="en-US" altLang="el-GR" sz="1400" kern="0" dirty="0" err="1">
                <a:latin typeface="Calibri" panose="020F0502020204030204" pitchFamily="34" charset="0"/>
                <a:cs typeface="Arial" panose="020B0604020202020204" pitchFamily="34" charset="0"/>
              </a:rPr>
              <a:t>shipowners</a:t>
            </a:r>
            <a:r>
              <a:rPr lang="en-US" altLang="el-GR" sz="1400" kern="0" dirty="0">
                <a:latin typeface="Calibri" panose="020F0502020204030204" pitchFamily="34" charset="0"/>
                <a:cs typeface="Arial" panose="020B0604020202020204" pitchFamily="34" charset="0"/>
              </a:rPr>
              <a:t> will continue to compete successfully in a most challenging global environment.</a:t>
            </a:r>
          </a:p>
        </p:txBody>
      </p:sp>
    </p:spTree>
    <p:extLst>
      <p:ext uri="{BB962C8B-B14F-4D97-AF65-F5344CB8AC3E}">
        <p14:creationId xmlns:p14="http://schemas.microsoft.com/office/powerpoint/2010/main" val="98618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88FC3AD-2D0C-4B6E-B894-24588D069437}"/>
              </a:ext>
            </a:extLst>
          </p:cNvPr>
          <p:cNvSpPr>
            <a:spLocks noGrp="1"/>
          </p:cNvSpPr>
          <p:nvPr>
            <p:ph type="sldNum" sz="quarter" idx="12"/>
          </p:nvPr>
        </p:nvSpPr>
        <p:spPr/>
        <p:txBody>
          <a:bodyPr/>
          <a:lstStyle/>
          <a:p>
            <a:pPr>
              <a:defRPr/>
            </a:pPr>
            <a:fld id="{CAF124A5-2729-42F2-9DAD-41E606B42B00}" type="slidenum">
              <a:rPr lang="en-US" smtClean="0">
                <a:solidFill>
                  <a:srgbClr val="000000"/>
                </a:solidFill>
              </a:rPr>
              <a:pPr>
                <a:defRPr/>
              </a:pPr>
              <a:t>33</a:t>
            </a:fld>
            <a:endParaRPr lang="en-US" dirty="0">
              <a:solidFill>
                <a:srgbClr val="000000"/>
              </a:solidFill>
            </a:endParaRPr>
          </a:p>
        </p:txBody>
      </p:sp>
      <p:pic>
        <p:nvPicPr>
          <p:cNvPr id="3" name="Εικόνα 2">
            <a:extLst>
              <a:ext uri="{FF2B5EF4-FFF2-40B4-BE49-F238E27FC236}">
                <a16:creationId xmlns:a16="http://schemas.microsoft.com/office/drawing/2014/main" id="{A41A77E0-AD3F-4D4E-823F-E18CC17B3F6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4653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Global Energy Consumption and Shares of Global Primary Energy </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Energy Institute Statistical Review of World Energy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4</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E445F941-1550-7CBC-88CC-7D06461E246F}"/>
              </a:ext>
            </a:extLst>
          </p:cNvPr>
          <p:cNvPicPr>
            <a:picLocks noChangeAspect="1"/>
          </p:cNvPicPr>
          <p:nvPr/>
        </p:nvPicPr>
        <p:blipFill rotWithShape="1">
          <a:blip r:embed="rId4"/>
          <a:srcRect l="20075" t="28990" r="21651" b="6579"/>
          <a:stretch/>
        </p:blipFill>
        <p:spPr>
          <a:xfrm>
            <a:off x="792088" y="1532670"/>
            <a:ext cx="7740352" cy="4699350"/>
          </a:xfrm>
          <a:prstGeom prst="rect">
            <a:avLst/>
          </a:prstGeom>
        </p:spPr>
      </p:pic>
    </p:spTree>
    <p:extLst>
      <p:ext uri="{BB962C8B-B14F-4D97-AF65-F5344CB8AC3E}">
        <p14:creationId xmlns:p14="http://schemas.microsoft.com/office/powerpoint/2010/main" val="159781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Global Final Energy Consumption by Scenarios by 2050</a:t>
            </a:r>
          </a:p>
        </p:txBody>
      </p:sp>
      <p:sp>
        <p:nvSpPr>
          <p:cNvPr id="3" name="Rectangle 2"/>
          <p:cNvSpPr/>
          <p:nvPr/>
        </p:nvSpPr>
        <p:spPr>
          <a:xfrm>
            <a:off x="2465669" y="620000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5</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a:extLst>
              <a:ext uri="{FF2B5EF4-FFF2-40B4-BE49-F238E27FC236}">
                <a16:creationId xmlns:a16="http://schemas.microsoft.com/office/drawing/2014/main" id="{2012C8CF-6D39-E473-4B32-5EDA2E2DFF8C}"/>
              </a:ext>
            </a:extLst>
          </p:cNvPr>
          <p:cNvPicPr>
            <a:picLocks noChangeAspect="1"/>
          </p:cNvPicPr>
          <p:nvPr/>
        </p:nvPicPr>
        <p:blipFill rotWithShape="1">
          <a:blip r:embed="rId4"/>
          <a:srcRect l="23226" t="42998" r="24863" b="13582"/>
          <a:stretch/>
        </p:blipFill>
        <p:spPr>
          <a:xfrm>
            <a:off x="527897" y="1780177"/>
            <a:ext cx="8292087" cy="3899464"/>
          </a:xfrm>
          <a:prstGeom prst="rect">
            <a:avLst/>
          </a:prstGeom>
        </p:spPr>
      </p:pic>
    </p:spTree>
    <p:extLst>
      <p:ext uri="{BB962C8B-B14F-4D97-AF65-F5344CB8AC3E}">
        <p14:creationId xmlns:p14="http://schemas.microsoft.com/office/powerpoint/2010/main" val="59185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95536" y="793033"/>
            <a:ext cx="84248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1300" dirty="0">
                <a:solidFill>
                  <a:schemeClr val="tx2"/>
                </a:solidFill>
                <a:latin typeface="Calibri" pitchFamily="34" charset="0"/>
                <a:ea typeface="+mj-ea"/>
                <a:cs typeface="+mj-cs"/>
              </a:rPr>
              <a:t>As Energy Transition Policies Gather Pace, the Future of Global Energy Mix is Dominated by Four Trends: Declining Role For Hydrocarbons, Rapid Expansion in Renewables, Increasing Electrification and Growing Use of Low-carbon Hydrogen</a:t>
            </a:r>
          </a:p>
        </p:txBody>
      </p:sp>
      <p:sp>
        <p:nvSpPr>
          <p:cNvPr id="3" name="Rectangle 2"/>
          <p:cNvSpPr/>
          <p:nvPr/>
        </p:nvSpPr>
        <p:spPr>
          <a:xfrm>
            <a:off x="2509299" y="61099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6</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9AB07895-4EB1-F8B8-1E7E-178BBFB12B03}"/>
              </a:ext>
            </a:extLst>
          </p:cNvPr>
          <p:cNvPicPr>
            <a:picLocks noChangeAspect="1"/>
          </p:cNvPicPr>
          <p:nvPr/>
        </p:nvPicPr>
        <p:blipFill rotWithShape="1">
          <a:blip r:embed="rId4"/>
          <a:srcRect l="23226" t="35571" r="24013" b="20770"/>
          <a:stretch/>
        </p:blipFill>
        <p:spPr>
          <a:xfrm>
            <a:off x="505139" y="1779506"/>
            <a:ext cx="8424862" cy="3919426"/>
          </a:xfrm>
          <a:prstGeom prst="rect">
            <a:avLst/>
          </a:prstGeom>
        </p:spPr>
      </p:pic>
    </p:spTree>
    <p:extLst>
      <p:ext uri="{BB962C8B-B14F-4D97-AF65-F5344CB8AC3E}">
        <p14:creationId xmlns:p14="http://schemas.microsoft.com/office/powerpoint/2010/main" val="269874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IEA: Total Energy Supply by Fuel and CO2 Emissions by Scenario</a:t>
            </a:r>
          </a:p>
        </p:txBody>
      </p:sp>
      <p:sp>
        <p:nvSpPr>
          <p:cNvPr id="3" name="Rectangle 2"/>
          <p:cNvSpPr/>
          <p:nvPr/>
        </p:nvSpPr>
        <p:spPr>
          <a:xfrm>
            <a:off x="2423577" y="620000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World Energy Outlook 2022</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7</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27EB76B-7AC6-0DAD-D278-E3E555C1D2AD}"/>
              </a:ext>
            </a:extLst>
          </p:cNvPr>
          <p:cNvPicPr>
            <a:picLocks noChangeAspect="1"/>
          </p:cNvPicPr>
          <p:nvPr/>
        </p:nvPicPr>
        <p:blipFill>
          <a:blip r:embed="rId4"/>
          <a:stretch>
            <a:fillRect/>
          </a:stretch>
        </p:blipFill>
        <p:spPr>
          <a:xfrm>
            <a:off x="576897" y="1779506"/>
            <a:ext cx="8109903" cy="3928062"/>
          </a:xfrm>
          <a:prstGeom prst="rect">
            <a:avLst/>
          </a:prstGeom>
        </p:spPr>
      </p:pic>
    </p:spTree>
    <p:extLst>
      <p:ext uri="{BB962C8B-B14F-4D97-AF65-F5344CB8AC3E}">
        <p14:creationId xmlns:p14="http://schemas.microsoft.com/office/powerpoint/2010/main" val="269703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200" dirty="0">
                <a:solidFill>
                  <a:schemeClr val="tx2"/>
                </a:solidFill>
                <a:latin typeface="Calibri" pitchFamily="34" charset="0"/>
                <a:ea typeface="+mj-ea"/>
                <a:cs typeface="+mj-cs"/>
              </a:rPr>
              <a:t>IEA: Key Energy Indicators by Scenario, 2010-2050</a:t>
            </a:r>
          </a:p>
        </p:txBody>
      </p:sp>
      <p:sp>
        <p:nvSpPr>
          <p:cNvPr id="3" name="Rectangle 2"/>
          <p:cNvSpPr/>
          <p:nvPr/>
        </p:nvSpPr>
        <p:spPr>
          <a:xfrm>
            <a:off x="2363728" y="6338500"/>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IEA World Energy Outlook 2022</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8</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403AA4B-67DA-79B7-CD1F-E76A7C41466B}"/>
              </a:ext>
            </a:extLst>
          </p:cNvPr>
          <p:cNvPicPr>
            <a:picLocks noChangeAspect="1"/>
          </p:cNvPicPr>
          <p:nvPr/>
        </p:nvPicPr>
        <p:blipFill>
          <a:blip r:embed="rId4"/>
          <a:stretch>
            <a:fillRect/>
          </a:stretch>
        </p:blipFill>
        <p:spPr>
          <a:xfrm>
            <a:off x="1619672" y="1481123"/>
            <a:ext cx="6111892" cy="4767276"/>
          </a:xfrm>
          <a:prstGeom prst="rect">
            <a:avLst/>
          </a:prstGeom>
        </p:spPr>
      </p:pic>
    </p:spTree>
    <p:extLst>
      <p:ext uri="{BB962C8B-B14F-4D97-AF65-F5344CB8AC3E}">
        <p14:creationId xmlns:p14="http://schemas.microsoft.com/office/powerpoint/2010/main" val="336459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359568" y="792163"/>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lvl="0" eaLnBrk="1" hangingPunct="1">
              <a:spcBef>
                <a:spcPct val="50000"/>
              </a:spcBef>
              <a:defRPr/>
            </a:pPr>
            <a:r>
              <a:rPr lang="en-US" sz="2400" dirty="0">
                <a:solidFill>
                  <a:schemeClr val="tx2"/>
                </a:solidFill>
                <a:latin typeface="Calibri" pitchFamily="34" charset="0"/>
                <a:ea typeface="+mj-ea"/>
                <a:cs typeface="+mj-cs"/>
              </a:rPr>
              <a:t>The Future of Global Oil Demand</a:t>
            </a:r>
          </a:p>
        </p:txBody>
      </p:sp>
      <p:sp>
        <p:nvSpPr>
          <p:cNvPr id="3" name="Rectangle 2"/>
          <p:cNvSpPr/>
          <p:nvPr/>
        </p:nvSpPr>
        <p:spPr>
          <a:xfrm>
            <a:off x="2453993" y="6411441"/>
            <a:ext cx="4416542" cy="276999"/>
          </a:xfrm>
          <a:prstGeom prst="rect">
            <a:avLst/>
          </a:prstGeom>
        </p:spPr>
        <p:txBody>
          <a:bodyPr wrap="square">
            <a:spAutoFit/>
          </a:bodyPr>
          <a:lstStyle/>
          <a:p>
            <a:pPr lvl="0" algn="ctr"/>
            <a:r>
              <a:rPr lang="en-US" altLang="el-GR" sz="1200" dirty="0">
                <a:solidFill>
                  <a:srgbClr val="000000"/>
                </a:solidFill>
                <a:latin typeface="Calibri" panose="020F0502020204030204" pitchFamily="34" charset="0"/>
              </a:rPr>
              <a:t>Source: BP Energy Outlook 2023</a:t>
            </a:r>
          </a:p>
        </p:txBody>
      </p:sp>
      <p:sp>
        <p:nvSpPr>
          <p:cNvPr id="2" name="Θέση αριθμού διαφάνειας 1">
            <a:extLst>
              <a:ext uri="{FF2B5EF4-FFF2-40B4-BE49-F238E27FC236}">
                <a16:creationId xmlns:a16="http://schemas.microsoft.com/office/drawing/2014/main" id="{A40122EA-AC57-4CDE-9AAE-B0125542576E}"/>
              </a:ext>
            </a:extLst>
          </p:cNvPr>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9</a:t>
            </a:fld>
            <a:endParaRPr lang="en-US" dirty="0">
              <a:solidFill>
                <a:srgbClr val="000000"/>
              </a:solidFill>
            </a:endParaRPr>
          </a:p>
        </p:txBody>
      </p:sp>
      <p:pic>
        <p:nvPicPr>
          <p:cNvPr id="8" name="Picture 16">
            <a:extLst>
              <a:ext uri="{FF2B5EF4-FFF2-40B4-BE49-F238E27FC236}">
                <a16:creationId xmlns:a16="http://schemas.microsoft.com/office/drawing/2014/main" id="{42B2E010-4719-A14A-86CE-8CC4BBE06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235707"/>
            <a:ext cx="1079033" cy="5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B14667C-5576-FCA2-7DAC-06DA741FC988}"/>
              </a:ext>
            </a:extLst>
          </p:cNvPr>
          <p:cNvPicPr>
            <a:picLocks noChangeAspect="1"/>
          </p:cNvPicPr>
          <p:nvPr/>
        </p:nvPicPr>
        <p:blipFill>
          <a:blip r:embed="rId4"/>
          <a:stretch>
            <a:fillRect/>
          </a:stretch>
        </p:blipFill>
        <p:spPr>
          <a:xfrm>
            <a:off x="624660" y="1757800"/>
            <a:ext cx="8159770" cy="4042880"/>
          </a:xfrm>
          <a:prstGeom prst="rect">
            <a:avLst/>
          </a:prstGeom>
        </p:spPr>
      </p:pic>
    </p:spTree>
    <p:extLst>
      <p:ext uri="{BB962C8B-B14F-4D97-AF65-F5344CB8AC3E}">
        <p14:creationId xmlns:p14="http://schemas.microsoft.com/office/powerpoint/2010/main" val="923411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TotalTime>
  <Words>1511</Words>
  <Application>Microsoft Office PowerPoint</Application>
  <PresentationFormat>Προβολή στην οθόνη (4:3)</PresentationFormat>
  <Paragraphs>167</Paragraphs>
  <Slides>33</Slides>
  <Notes>31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Palatino Linotype</vt:lpstr>
      <vt:lpstr>Times New Roman</vt:lpstr>
      <vt:lpstr>Wingdings</vt:lpstr>
      <vt:lpstr>Presentation</vt:lpstr>
      <vt:lpstr>Παρουσίαση του PowerPoint</vt:lpstr>
      <vt:lpstr>Introduction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c:creator>
  <cp:keywords/>
  <dc:description/>
  <cp:lastModifiedBy>Georgia Avgikou</cp:lastModifiedBy>
  <cp:revision>949</cp:revision>
  <cp:lastPrinted>2021-11-10T13:46:27Z</cp:lastPrinted>
  <dcterms:created xsi:type="dcterms:W3CDTF">2007-08-02T08:32:36Z</dcterms:created>
  <dcterms:modified xsi:type="dcterms:W3CDTF">2023-09-15T12:23:03Z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